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notesMasterIdLst>
    <p:notesMasterId r:id="rId45"/>
  </p:notesMasterIdLst>
  <p:sldIdLst>
    <p:sldId id="256" r:id="rId2"/>
    <p:sldId id="320" r:id="rId3"/>
    <p:sldId id="257" r:id="rId4"/>
    <p:sldId id="322" r:id="rId5"/>
    <p:sldId id="287" r:id="rId6"/>
    <p:sldId id="301" r:id="rId7"/>
    <p:sldId id="314" r:id="rId8"/>
    <p:sldId id="303" r:id="rId9"/>
    <p:sldId id="304" r:id="rId10"/>
    <p:sldId id="305" r:id="rId11"/>
    <p:sldId id="315" r:id="rId12"/>
    <p:sldId id="317" r:id="rId13"/>
    <p:sldId id="319" r:id="rId14"/>
    <p:sldId id="313" r:id="rId15"/>
    <p:sldId id="306" r:id="rId16"/>
    <p:sldId id="307" r:id="rId17"/>
    <p:sldId id="309" r:id="rId18"/>
    <p:sldId id="316" r:id="rId19"/>
    <p:sldId id="310" r:id="rId20"/>
    <p:sldId id="311" r:id="rId21"/>
    <p:sldId id="312" r:id="rId22"/>
    <p:sldId id="258" r:id="rId23"/>
    <p:sldId id="259" r:id="rId24"/>
    <p:sldId id="289" r:id="rId25"/>
    <p:sldId id="263" r:id="rId26"/>
    <p:sldId id="300" r:id="rId27"/>
    <p:sldId id="264" r:id="rId28"/>
    <p:sldId id="265" r:id="rId29"/>
    <p:sldId id="266" r:id="rId30"/>
    <p:sldId id="267" r:id="rId31"/>
    <p:sldId id="281" r:id="rId32"/>
    <p:sldId id="269" r:id="rId33"/>
    <p:sldId id="270" r:id="rId34"/>
    <p:sldId id="272" r:id="rId35"/>
    <p:sldId id="273" r:id="rId36"/>
    <p:sldId id="274" r:id="rId37"/>
    <p:sldId id="275" r:id="rId38"/>
    <p:sldId id="318" r:id="rId39"/>
    <p:sldId id="276" r:id="rId40"/>
    <p:sldId id="277" r:id="rId41"/>
    <p:sldId id="278" r:id="rId42"/>
    <p:sldId id="282" r:id="rId43"/>
    <p:sldId id="283" r:id="rId44"/>
  </p:sldIdLst>
  <p:sldSz cx="18362613" cy="10404475"/>
  <p:notesSz cx="6858000" cy="9144000"/>
  <p:defaultTextStyle>
    <a:defPPr>
      <a:defRPr lang="en-US"/>
    </a:defPPr>
    <a:lvl1pPr marL="0" algn="l" defTabSz="1643621" rtl="0" eaLnBrk="1" latinLnBrk="0" hangingPunct="1">
      <a:defRPr sz="3200" kern="1200">
        <a:solidFill>
          <a:schemeClr val="tx1"/>
        </a:solidFill>
        <a:latin typeface="+mn-lt"/>
        <a:ea typeface="+mn-ea"/>
        <a:cs typeface="+mn-cs"/>
      </a:defRPr>
    </a:lvl1pPr>
    <a:lvl2pPr marL="821810" algn="l" defTabSz="1643621" rtl="0" eaLnBrk="1" latinLnBrk="0" hangingPunct="1">
      <a:defRPr sz="3200" kern="1200">
        <a:solidFill>
          <a:schemeClr val="tx1"/>
        </a:solidFill>
        <a:latin typeface="+mn-lt"/>
        <a:ea typeface="+mn-ea"/>
        <a:cs typeface="+mn-cs"/>
      </a:defRPr>
    </a:lvl2pPr>
    <a:lvl3pPr marL="1643621" algn="l" defTabSz="1643621" rtl="0" eaLnBrk="1" latinLnBrk="0" hangingPunct="1">
      <a:defRPr sz="3200" kern="1200">
        <a:solidFill>
          <a:schemeClr val="tx1"/>
        </a:solidFill>
        <a:latin typeface="+mn-lt"/>
        <a:ea typeface="+mn-ea"/>
        <a:cs typeface="+mn-cs"/>
      </a:defRPr>
    </a:lvl3pPr>
    <a:lvl4pPr marL="2465430" algn="l" defTabSz="1643621" rtl="0" eaLnBrk="1" latinLnBrk="0" hangingPunct="1">
      <a:defRPr sz="3200" kern="1200">
        <a:solidFill>
          <a:schemeClr val="tx1"/>
        </a:solidFill>
        <a:latin typeface="+mn-lt"/>
        <a:ea typeface="+mn-ea"/>
        <a:cs typeface="+mn-cs"/>
      </a:defRPr>
    </a:lvl4pPr>
    <a:lvl5pPr marL="3287242" algn="l" defTabSz="1643621" rtl="0" eaLnBrk="1" latinLnBrk="0" hangingPunct="1">
      <a:defRPr sz="3200" kern="1200">
        <a:solidFill>
          <a:schemeClr val="tx1"/>
        </a:solidFill>
        <a:latin typeface="+mn-lt"/>
        <a:ea typeface="+mn-ea"/>
        <a:cs typeface="+mn-cs"/>
      </a:defRPr>
    </a:lvl5pPr>
    <a:lvl6pPr marL="4109051" algn="l" defTabSz="1643621" rtl="0" eaLnBrk="1" latinLnBrk="0" hangingPunct="1">
      <a:defRPr sz="3200" kern="1200">
        <a:solidFill>
          <a:schemeClr val="tx1"/>
        </a:solidFill>
        <a:latin typeface="+mn-lt"/>
        <a:ea typeface="+mn-ea"/>
        <a:cs typeface="+mn-cs"/>
      </a:defRPr>
    </a:lvl6pPr>
    <a:lvl7pPr marL="4930863" algn="l" defTabSz="1643621" rtl="0" eaLnBrk="1" latinLnBrk="0" hangingPunct="1">
      <a:defRPr sz="3200" kern="1200">
        <a:solidFill>
          <a:schemeClr val="tx1"/>
        </a:solidFill>
        <a:latin typeface="+mn-lt"/>
        <a:ea typeface="+mn-ea"/>
        <a:cs typeface="+mn-cs"/>
      </a:defRPr>
    </a:lvl7pPr>
    <a:lvl8pPr marL="5752672" algn="l" defTabSz="1643621" rtl="0" eaLnBrk="1" latinLnBrk="0" hangingPunct="1">
      <a:defRPr sz="3200" kern="1200">
        <a:solidFill>
          <a:schemeClr val="tx1"/>
        </a:solidFill>
        <a:latin typeface="+mn-lt"/>
        <a:ea typeface="+mn-ea"/>
        <a:cs typeface="+mn-cs"/>
      </a:defRPr>
    </a:lvl8pPr>
    <a:lvl9pPr marL="6574484" algn="l" defTabSz="1643621" rtl="0" eaLnBrk="1" latinLnBrk="0" hangingPunct="1">
      <a:defRPr sz="32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277">
          <p15:clr>
            <a:srgbClr val="A4A3A4"/>
          </p15:clr>
        </p15:guide>
        <p15:guide id="2" pos="57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63" autoAdjust="0"/>
    <p:restoredTop sz="94660"/>
  </p:normalViewPr>
  <p:slideViewPr>
    <p:cSldViewPr>
      <p:cViewPr varScale="1">
        <p:scale>
          <a:sx n="72" d="100"/>
          <a:sy n="72" d="100"/>
        </p:scale>
        <p:origin x="672" y="72"/>
      </p:cViewPr>
      <p:guideLst>
        <p:guide orient="horz" pos="3277"/>
        <p:guide pos="578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4B43C40-5AED-4713-A9B6-759E4BEC7697}" type="datetimeFigureOut">
              <a:rPr lang="en-US" smtClean="0"/>
              <a:pPr/>
              <a:t>12/26/2022</a:t>
            </a:fld>
            <a:endParaRPr lang="en-US"/>
          </a:p>
        </p:txBody>
      </p:sp>
      <p:sp>
        <p:nvSpPr>
          <p:cNvPr id="4" name="Slide Image Placeholder 3"/>
          <p:cNvSpPr>
            <a:spLocks noGrp="1" noRot="1" noChangeAspect="1"/>
          </p:cNvSpPr>
          <p:nvPr>
            <p:ph type="sldImg" idx="2"/>
          </p:nvPr>
        </p:nvSpPr>
        <p:spPr>
          <a:xfrm>
            <a:off x="403225" y="685800"/>
            <a:ext cx="605155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D79E21-9345-46FA-94B7-7BBC5A241282}" type="slidenum">
              <a:rPr lang="en-US" smtClean="0"/>
              <a:pPr/>
              <a:t>‹#›</a:t>
            </a:fld>
            <a:endParaRPr lang="en-US"/>
          </a:p>
        </p:txBody>
      </p:sp>
    </p:spTree>
    <p:extLst>
      <p:ext uri="{BB962C8B-B14F-4D97-AF65-F5344CB8AC3E}">
        <p14:creationId xmlns:p14="http://schemas.microsoft.com/office/powerpoint/2010/main" val="2493001421"/>
      </p:ext>
    </p:extLst>
  </p:cSld>
  <p:clrMap bg1="lt1" tx1="dk1" bg2="lt2" tx2="dk2" accent1="accent1" accent2="accent2" accent3="accent3" accent4="accent4" accent5="accent5" accent6="accent6" hlink="hlink" folHlink="folHlink"/>
  <p:notesStyle>
    <a:lvl1pPr marL="0" algn="l" defTabSz="1643621" rtl="0" eaLnBrk="1" latinLnBrk="0" hangingPunct="1">
      <a:defRPr sz="2200" kern="1200">
        <a:solidFill>
          <a:schemeClr val="tx1"/>
        </a:solidFill>
        <a:latin typeface="+mn-lt"/>
        <a:ea typeface="+mn-ea"/>
        <a:cs typeface="+mn-cs"/>
      </a:defRPr>
    </a:lvl1pPr>
    <a:lvl2pPr marL="821810" algn="l" defTabSz="1643621" rtl="0" eaLnBrk="1" latinLnBrk="0" hangingPunct="1">
      <a:defRPr sz="2200" kern="1200">
        <a:solidFill>
          <a:schemeClr val="tx1"/>
        </a:solidFill>
        <a:latin typeface="+mn-lt"/>
        <a:ea typeface="+mn-ea"/>
        <a:cs typeface="+mn-cs"/>
      </a:defRPr>
    </a:lvl2pPr>
    <a:lvl3pPr marL="1643621" algn="l" defTabSz="1643621" rtl="0" eaLnBrk="1" latinLnBrk="0" hangingPunct="1">
      <a:defRPr sz="2200" kern="1200">
        <a:solidFill>
          <a:schemeClr val="tx1"/>
        </a:solidFill>
        <a:latin typeface="+mn-lt"/>
        <a:ea typeface="+mn-ea"/>
        <a:cs typeface="+mn-cs"/>
      </a:defRPr>
    </a:lvl3pPr>
    <a:lvl4pPr marL="2465430" algn="l" defTabSz="1643621" rtl="0" eaLnBrk="1" latinLnBrk="0" hangingPunct="1">
      <a:defRPr sz="2200" kern="1200">
        <a:solidFill>
          <a:schemeClr val="tx1"/>
        </a:solidFill>
        <a:latin typeface="+mn-lt"/>
        <a:ea typeface="+mn-ea"/>
        <a:cs typeface="+mn-cs"/>
      </a:defRPr>
    </a:lvl4pPr>
    <a:lvl5pPr marL="3287242" algn="l" defTabSz="1643621" rtl="0" eaLnBrk="1" latinLnBrk="0" hangingPunct="1">
      <a:defRPr sz="2200" kern="1200">
        <a:solidFill>
          <a:schemeClr val="tx1"/>
        </a:solidFill>
        <a:latin typeface="+mn-lt"/>
        <a:ea typeface="+mn-ea"/>
        <a:cs typeface="+mn-cs"/>
      </a:defRPr>
    </a:lvl5pPr>
    <a:lvl6pPr marL="4109051" algn="l" defTabSz="1643621" rtl="0" eaLnBrk="1" latinLnBrk="0" hangingPunct="1">
      <a:defRPr sz="2200" kern="1200">
        <a:solidFill>
          <a:schemeClr val="tx1"/>
        </a:solidFill>
        <a:latin typeface="+mn-lt"/>
        <a:ea typeface="+mn-ea"/>
        <a:cs typeface="+mn-cs"/>
      </a:defRPr>
    </a:lvl6pPr>
    <a:lvl7pPr marL="4930863" algn="l" defTabSz="1643621" rtl="0" eaLnBrk="1" latinLnBrk="0" hangingPunct="1">
      <a:defRPr sz="2200" kern="1200">
        <a:solidFill>
          <a:schemeClr val="tx1"/>
        </a:solidFill>
        <a:latin typeface="+mn-lt"/>
        <a:ea typeface="+mn-ea"/>
        <a:cs typeface="+mn-cs"/>
      </a:defRPr>
    </a:lvl7pPr>
    <a:lvl8pPr marL="5752672" algn="l" defTabSz="1643621" rtl="0" eaLnBrk="1" latinLnBrk="0" hangingPunct="1">
      <a:defRPr sz="2200" kern="1200">
        <a:solidFill>
          <a:schemeClr val="tx1"/>
        </a:solidFill>
        <a:latin typeface="+mn-lt"/>
        <a:ea typeface="+mn-ea"/>
        <a:cs typeface="+mn-cs"/>
      </a:defRPr>
    </a:lvl8pPr>
    <a:lvl9pPr marL="6574484" algn="l" defTabSz="1643621" rtl="0" eaLnBrk="1" latinLnBrk="0" hangingPunct="1">
      <a:defRPr sz="2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D79E21-9345-46FA-94B7-7BBC5A241282}" type="slidenum">
              <a:rPr lang="en-US" smtClean="0"/>
              <a:pPr/>
              <a:t>17</a:t>
            </a:fld>
            <a:endParaRPr lang="en-US"/>
          </a:p>
        </p:txBody>
      </p:sp>
    </p:spTree>
    <p:extLst>
      <p:ext uri="{BB962C8B-B14F-4D97-AF65-F5344CB8AC3E}">
        <p14:creationId xmlns:p14="http://schemas.microsoft.com/office/powerpoint/2010/main" val="156386122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5" name="Group 94"/>
          <p:cNvGrpSpPr/>
          <p:nvPr/>
        </p:nvGrpSpPr>
        <p:grpSpPr>
          <a:xfrm>
            <a:off x="0" y="-46237"/>
            <a:ext cx="18209591" cy="10451920"/>
            <a:chOff x="0" y="-30477"/>
            <a:chExt cx="9067800" cy="6889273"/>
          </a:xfrm>
        </p:grpSpPr>
        <p:cxnSp>
          <p:nvCxnSpPr>
            <p:cNvPr id="110" name="Straight Connector 109"/>
            <p:cNvCxnSpPr/>
            <p:nvPr/>
          </p:nvCxnSpPr>
          <p:spPr>
            <a:xfrm rot="16200000" flipH="1">
              <a:off x="-1447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7" name="Straight Connector 176"/>
            <p:cNvCxnSpPr/>
            <p:nvPr/>
          </p:nvCxnSpPr>
          <p:spPr>
            <a:xfrm rot="16200000" flipH="1">
              <a:off x="-1638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8" name="Straight Connector 177"/>
            <p:cNvCxnSpPr/>
            <p:nvPr/>
          </p:nvCxnSpPr>
          <p:spPr>
            <a:xfrm rot="5400000">
              <a:off x="-1485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1" name="Straight Connector 180"/>
            <p:cNvCxnSpPr/>
            <p:nvPr/>
          </p:nvCxnSpPr>
          <p:spPr>
            <a:xfrm rot="5400000">
              <a:off x="-32385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rot="16200000" flipH="1">
              <a:off x="-33147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3" name="Straight Connector 182"/>
            <p:cNvCxnSpPr/>
            <p:nvPr/>
          </p:nvCxnSpPr>
          <p:spPr>
            <a:xfrm rot="16200000" flipH="1">
              <a:off x="-1371600" y="2971800"/>
              <a:ext cx="6858000"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p:nvPr/>
          </p:nvCxnSpPr>
          <p:spPr>
            <a:xfrm rot="16200000" flipH="1">
              <a:off x="-2819400" y="3200400"/>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rot="5400000">
              <a:off x="-2705099" y="3238500"/>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86" name="Straight Connector 185"/>
            <p:cNvCxnSpPr/>
            <p:nvPr/>
          </p:nvCxnSpPr>
          <p:spPr>
            <a:xfrm rot="16200000" flipH="1">
              <a:off x="-21336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H="1">
              <a:off x="-31242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8" name="Straight Connector 187"/>
            <p:cNvCxnSpPr/>
            <p:nvPr/>
          </p:nvCxnSpPr>
          <p:spPr>
            <a:xfrm rot="16200000" flipH="1">
              <a:off x="-1828799" y="3352799"/>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189" name="Straight Connector 188"/>
            <p:cNvCxnSpPr/>
            <p:nvPr/>
          </p:nvCxnSpPr>
          <p:spPr>
            <a:xfrm rot="16200000" flipH="1">
              <a:off x="-28194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90" name="Straight Connector 189"/>
            <p:cNvCxnSpPr/>
            <p:nvPr/>
          </p:nvCxnSpPr>
          <p:spPr>
            <a:xfrm rot="16200000" flipH="1">
              <a:off x="-2438400" y="3124200"/>
              <a:ext cx="6858000" cy="609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165" name="Straight Connector 164"/>
            <p:cNvCxnSpPr/>
            <p:nvPr/>
          </p:nvCxnSpPr>
          <p:spPr>
            <a:xfrm rot="5400000">
              <a:off x="-173164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166" name="Straight Connector 165"/>
            <p:cNvCxnSpPr/>
            <p:nvPr/>
          </p:nvCxnSpPr>
          <p:spPr>
            <a:xfrm rot="5400000">
              <a:off x="-1142048"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169" name="Straight Connector 168"/>
            <p:cNvCxnSpPr/>
            <p:nvPr/>
          </p:nvCxnSpPr>
          <p:spPr>
            <a:xfrm rot="5400000">
              <a:off x="-9144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3" name="Straight Connector 172"/>
            <p:cNvCxnSpPr/>
            <p:nvPr/>
          </p:nvCxnSpPr>
          <p:spPr>
            <a:xfrm rot="5400000">
              <a:off x="-185547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21" name="Straight Connector 120"/>
            <p:cNvCxnSpPr/>
            <p:nvPr/>
          </p:nvCxnSpPr>
          <p:spPr>
            <a:xfrm rot="16200000" flipH="1">
              <a:off x="-26431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145" name="Straight Connector 144"/>
            <p:cNvCxnSpPr/>
            <p:nvPr/>
          </p:nvCxnSpPr>
          <p:spPr>
            <a:xfrm rot="16200000" flipH="1">
              <a:off x="-1954530" y="3326130"/>
              <a:ext cx="6858000" cy="20574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p:cNvCxnSpPr/>
            <p:nvPr/>
          </p:nvCxnSpPr>
          <p:spPr>
            <a:xfrm rot="16200000" flipH="1">
              <a:off x="-2362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rot="16200000" flipH="1">
              <a:off x="-21336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10" name="Straight Connector 209"/>
            <p:cNvCxnSpPr/>
            <p:nvPr/>
          </p:nvCxnSpPr>
          <p:spPr>
            <a:xfrm rot="16200000" flipH="1">
              <a:off x="10668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1" name="Straight Connector 210"/>
            <p:cNvCxnSpPr/>
            <p:nvPr/>
          </p:nvCxnSpPr>
          <p:spPr>
            <a:xfrm rot="16200000" flipH="1">
              <a:off x="8763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2" name="Straight Connector 211"/>
            <p:cNvCxnSpPr/>
            <p:nvPr/>
          </p:nvCxnSpPr>
          <p:spPr>
            <a:xfrm rot="5400000">
              <a:off x="1028700" y="3238500"/>
              <a:ext cx="6858000"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3" name="Straight Connector 212"/>
            <p:cNvCxnSpPr/>
            <p:nvPr/>
          </p:nvCxnSpPr>
          <p:spPr>
            <a:xfrm rot="5400000">
              <a:off x="-723900" y="3314700"/>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4" name="Straight Connector 213"/>
            <p:cNvCxnSpPr/>
            <p:nvPr/>
          </p:nvCxnSpPr>
          <p:spPr>
            <a:xfrm rot="16200000" flipH="1">
              <a:off x="-800100" y="3314700"/>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15" name="Straight Connector 214"/>
            <p:cNvCxnSpPr/>
            <p:nvPr/>
          </p:nvCxnSpPr>
          <p:spPr>
            <a:xfrm rot="5400000">
              <a:off x="-152400" y="3429000"/>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16" name="Straight Connector 215"/>
            <p:cNvCxnSpPr/>
            <p:nvPr/>
          </p:nvCxnSpPr>
          <p:spPr>
            <a:xfrm rot="16200000" flipH="1">
              <a:off x="-304800" y="3200400"/>
              <a:ext cx="6858000"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17" name="Straight Connector 216"/>
            <p:cNvCxnSpPr/>
            <p:nvPr/>
          </p:nvCxnSpPr>
          <p:spPr>
            <a:xfrm rot="5400000">
              <a:off x="-190499" y="3238500"/>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18" name="Straight Connector 217"/>
            <p:cNvCxnSpPr/>
            <p:nvPr/>
          </p:nvCxnSpPr>
          <p:spPr>
            <a:xfrm rot="16200000" flipH="1">
              <a:off x="381000" y="3200400"/>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p:nvPr/>
          </p:nvCxnSpPr>
          <p:spPr>
            <a:xfrm rot="16200000" flipH="1">
              <a:off x="-609600" y="3276600"/>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rot="16200000" flipH="1">
              <a:off x="685801" y="3352799"/>
              <a:ext cx="6858000" cy="152401"/>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21" name="Straight Connector 220"/>
            <p:cNvCxnSpPr/>
            <p:nvPr/>
          </p:nvCxnSpPr>
          <p:spPr>
            <a:xfrm rot="16200000" flipH="1">
              <a:off x="-304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rot="5400000">
              <a:off x="-10287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rot="5400000">
              <a:off x="782955" y="2722245"/>
              <a:ext cx="6858000"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rot="5400000">
              <a:off x="1372552" y="3277552"/>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25" name="Straight Connector 224"/>
            <p:cNvCxnSpPr/>
            <p:nvPr/>
          </p:nvCxnSpPr>
          <p:spPr>
            <a:xfrm rot="5400000">
              <a:off x="16002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6" name="Straight Connector 225"/>
            <p:cNvCxnSpPr/>
            <p:nvPr/>
          </p:nvCxnSpPr>
          <p:spPr>
            <a:xfrm rot="5400000">
              <a:off x="659130" y="3227070"/>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27" name="Straight Connector 226"/>
            <p:cNvCxnSpPr/>
            <p:nvPr/>
          </p:nvCxnSpPr>
          <p:spPr>
            <a:xfrm rot="16200000" flipH="1">
              <a:off x="-128587" y="3252788"/>
              <a:ext cx="6858000"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28" name="Straight Connector 227"/>
            <p:cNvCxnSpPr/>
            <p:nvPr/>
          </p:nvCxnSpPr>
          <p:spPr>
            <a:xfrm rot="16200000" flipH="1">
              <a:off x="560070" y="3326130"/>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29" name="Straight Connector 228"/>
            <p:cNvCxnSpPr/>
            <p:nvPr/>
          </p:nvCxnSpPr>
          <p:spPr>
            <a:xfrm rot="16200000" flipH="1">
              <a:off x="152400" y="3352800"/>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0" name="Straight Connector 229"/>
            <p:cNvCxnSpPr/>
            <p:nvPr/>
          </p:nvCxnSpPr>
          <p:spPr>
            <a:xfrm rot="16200000" flipH="1">
              <a:off x="3810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7" name="Straight Connector 236"/>
            <p:cNvCxnSpPr/>
            <p:nvPr/>
          </p:nvCxnSpPr>
          <p:spPr>
            <a:xfrm rot="16200000" flipH="1">
              <a:off x="2743200" y="3352801"/>
              <a:ext cx="6858000" cy="1524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38" name="Straight Connector 237"/>
            <p:cNvCxnSpPr/>
            <p:nvPr/>
          </p:nvCxnSpPr>
          <p:spPr>
            <a:xfrm rot="16200000" flipH="1">
              <a:off x="2095501"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9" name="Straight Connector 238"/>
            <p:cNvCxnSpPr/>
            <p:nvPr/>
          </p:nvCxnSpPr>
          <p:spPr>
            <a:xfrm rot="5400000">
              <a:off x="2705100" y="3238501"/>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0" name="Straight Connector 239"/>
            <p:cNvCxnSpPr/>
            <p:nvPr/>
          </p:nvCxnSpPr>
          <p:spPr>
            <a:xfrm rot="5400000">
              <a:off x="1828801" y="3276600"/>
              <a:ext cx="6857999"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41" name="Straight Connector 240"/>
            <p:cNvCxnSpPr/>
            <p:nvPr/>
          </p:nvCxnSpPr>
          <p:spPr>
            <a:xfrm rot="16200000" flipH="1">
              <a:off x="1066800" y="3200402"/>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42" name="Straight Connector 241"/>
            <p:cNvCxnSpPr/>
            <p:nvPr/>
          </p:nvCxnSpPr>
          <p:spPr>
            <a:xfrm rot="16200000" flipH="1">
              <a:off x="2362201" y="3352800"/>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43" name="Straight Connector 242"/>
            <p:cNvCxnSpPr/>
            <p:nvPr/>
          </p:nvCxnSpPr>
          <p:spPr>
            <a:xfrm rot="5400000">
              <a:off x="2646045" y="2722246"/>
              <a:ext cx="6858000"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244" name="Straight Connector 243"/>
            <p:cNvCxnSpPr/>
            <p:nvPr/>
          </p:nvCxnSpPr>
          <p:spPr>
            <a:xfrm rot="5400000">
              <a:off x="3048952" y="3277553"/>
              <a:ext cx="6858000"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45" name="Straight Connector 244"/>
            <p:cNvCxnSpPr/>
            <p:nvPr/>
          </p:nvCxnSpPr>
          <p:spPr>
            <a:xfrm rot="5400000">
              <a:off x="2895600" y="3276601"/>
              <a:ext cx="6858000"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6" name="Straight Connector 245"/>
            <p:cNvCxnSpPr/>
            <p:nvPr/>
          </p:nvCxnSpPr>
          <p:spPr>
            <a:xfrm rot="5400000">
              <a:off x="2388870" y="3227071"/>
              <a:ext cx="6858000"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rot="16200000" flipH="1">
              <a:off x="22364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8" name="Straight Connector 247"/>
            <p:cNvCxnSpPr/>
            <p:nvPr/>
          </p:nvCxnSpPr>
          <p:spPr>
            <a:xfrm rot="16200000" flipH="1">
              <a:off x="17526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9" name="Straight Connector 248"/>
            <p:cNvCxnSpPr/>
            <p:nvPr/>
          </p:nvCxnSpPr>
          <p:spPr>
            <a:xfrm rot="16200000" flipH="1">
              <a:off x="19812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0" name="Straight Connector 249"/>
            <p:cNvCxnSpPr/>
            <p:nvPr/>
          </p:nvCxnSpPr>
          <p:spPr>
            <a:xfrm rot="5400000">
              <a:off x="3467100" y="3314701"/>
              <a:ext cx="6858000"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1" name="Straight Connector 250"/>
            <p:cNvCxnSpPr/>
            <p:nvPr/>
          </p:nvCxnSpPr>
          <p:spPr>
            <a:xfrm rot="16200000" flipH="1">
              <a:off x="3467099" y="3314701"/>
              <a:ext cx="6858000"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52" name="Straight Connector 251"/>
            <p:cNvCxnSpPr/>
            <p:nvPr/>
          </p:nvCxnSpPr>
          <p:spPr>
            <a:xfrm rot="5400000">
              <a:off x="4038600" y="3429001"/>
              <a:ext cx="6858000"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53" name="Straight Connector 252"/>
            <p:cNvCxnSpPr/>
            <p:nvPr/>
          </p:nvCxnSpPr>
          <p:spPr>
            <a:xfrm rot="16200000" flipH="1">
              <a:off x="3886200" y="3200401"/>
              <a:ext cx="6858000"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254" name="Straight Connector 253"/>
            <p:cNvCxnSpPr/>
            <p:nvPr/>
          </p:nvCxnSpPr>
          <p:spPr>
            <a:xfrm rot="5400000">
              <a:off x="4000501" y="3238501"/>
              <a:ext cx="6858000"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5" name="Straight Connector 254"/>
            <p:cNvCxnSpPr/>
            <p:nvPr/>
          </p:nvCxnSpPr>
          <p:spPr>
            <a:xfrm rot="16200000" flipH="1">
              <a:off x="4572000" y="3200401"/>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16200000" flipH="1">
              <a:off x="3733800" y="3352800"/>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58" name="Straight Connector 257"/>
            <p:cNvCxnSpPr/>
            <p:nvPr/>
          </p:nvCxnSpPr>
          <p:spPr>
            <a:xfrm rot="5400000">
              <a:off x="3619500" y="3314700"/>
              <a:ext cx="6858000"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59" name="Straight Connector 258"/>
            <p:cNvCxnSpPr/>
            <p:nvPr/>
          </p:nvCxnSpPr>
          <p:spPr>
            <a:xfrm rot="16200000" flipH="1">
              <a:off x="4214813" y="3252788"/>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60" name="Straight Connector 259"/>
            <p:cNvCxnSpPr/>
            <p:nvPr/>
          </p:nvCxnSpPr>
          <p:spPr>
            <a:xfrm rot="16200000" flipH="1">
              <a:off x="4751070" y="3326131"/>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1" name="Straight Connector 260"/>
            <p:cNvCxnSpPr/>
            <p:nvPr/>
          </p:nvCxnSpPr>
          <p:spPr>
            <a:xfrm rot="16200000" flipH="1">
              <a:off x="4343400" y="3352801"/>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2" name="Straight Connector 261"/>
            <p:cNvCxnSpPr/>
            <p:nvPr/>
          </p:nvCxnSpPr>
          <p:spPr>
            <a:xfrm rot="16200000" flipH="1">
              <a:off x="4572000" y="3352801"/>
              <a:ext cx="6858000"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64" name="Straight Connector 263"/>
            <p:cNvCxnSpPr/>
            <p:nvPr/>
          </p:nvCxnSpPr>
          <p:spPr>
            <a:xfrm rot="16200000" flipH="1">
              <a:off x="5257800" y="3352802"/>
              <a:ext cx="6858000"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5" name="Straight Connector 264"/>
            <p:cNvCxnSpPr/>
            <p:nvPr/>
          </p:nvCxnSpPr>
          <p:spPr>
            <a:xfrm rot="16200000" flipH="1">
              <a:off x="5067300" y="3238502"/>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66" name="Straight Connector 265"/>
            <p:cNvCxnSpPr/>
            <p:nvPr/>
          </p:nvCxnSpPr>
          <p:spPr>
            <a:xfrm rot="5400000">
              <a:off x="5219700" y="3238502"/>
              <a:ext cx="6858000" cy="381000"/>
            </a:xfrm>
            <a:prstGeom prst="line">
              <a:avLst/>
            </a:prstGeom>
            <a:ln w="5080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267" name="Straight Connector 266"/>
            <p:cNvCxnSpPr/>
            <p:nvPr/>
          </p:nvCxnSpPr>
          <p:spPr>
            <a:xfrm rot="16200000" flipH="1">
              <a:off x="4876801" y="3352801"/>
              <a:ext cx="6858000"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268" name="Straight Connector 267"/>
            <p:cNvCxnSpPr/>
            <p:nvPr/>
          </p:nvCxnSpPr>
          <p:spPr>
            <a:xfrm rot="5400000">
              <a:off x="5527994" y="3318196"/>
              <a:ext cx="6888479"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70" name="Straight Connector 269"/>
            <p:cNvCxnSpPr/>
            <p:nvPr/>
          </p:nvCxnSpPr>
          <p:spPr>
            <a:xfrm rot="5400000">
              <a:off x="4850130" y="3227072"/>
              <a:ext cx="6858000"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71" name="Straight Connector 270"/>
            <p:cNvCxnSpPr/>
            <p:nvPr/>
          </p:nvCxnSpPr>
          <p:spPr>
            <a:xfrm rot="16200000" flipH="1">
              <a:off x="4751070" y="3326132"/>
              <a:ext cx="6858000"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8" name="Straight Connector 277"/>
            <p:cNvCxnSpPr/>
            <p:nvPr/>
          </p:nvCxnSpPr>
          <p:spPr>
            <a:xfrm rot="5400000">
              <a:off x="5562599" y="3429001"/>
              <a:ext cx="685800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83" name="Straight Connector 282"/>
            <p:cNvCxnSpPr/>
            <p:nvPr/>
          </p:nvCxnSpPr>
          <p:spPr>
            <a:xfrm rot="5400000">
              <a:off x="2552700" y="3390900"/>
              <a:ext cx="6858000"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289" name="Straight Connector 288"/>
            <p:cNvCxnSpPr/>
            <p:nvPr/>
          </p:nvCxnSpPr>
          <p:spPr>
            <a:xfrm rot="16200000" flipH="1">
              <a:off x="3048000" y="3352800"/>
              <a:ext cx="6858000"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2" name="Straight Connector 291"/>
            <p:cNvCxnSpPr/>
            <p:nvPr/>
          </p:nvCxnSpPr>
          <p:spPr>
            <a:xfrm rot="16200000" flipH="1">
              <a:off x="3238500" y="3238500"/>
              <a:ext cx="6858000"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294" name="Straight Connector 293"/>
            <p:cNvCxnSpPr/>
            <p:nvPr/>
          </p:nvCxnSpPr>
          <p:spPr>
            <a:xfrm rot="5400000">
              <a:off x="2133600" y="3276600"/>
              <a:ext cx="6858000"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298" name="Straight Connector 297"/>
            <p:cNvCxnSpPr/>
            <p:nvPr/>
          </p:nvCxnSpPr>
          <p:spPr>
            <a:xfrm rot="16200000" flipH="1">
              <a:off x="3148013" y="3252789"/>
              <a:ext cx="6858000"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299" name="Straight Connector 298"/>
            <p:cNvCxnSpPr/>
            <p:nvPr/>
          </p:nvCxnSpPr>
          <p:spPr>
            <a:xfrm rot="5400000">
              <a:off x="3771900" y="3238500"/>
              <a:ext cx="6858000"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2" name="Straight Connector 301"/>
            <p:cNvCxnSpPr/>
            <p:nvPr/>
          </p:nvCxnSpPr>
          <p:spPr>
            <a:xfrm rot="5400000">
              <a:off x="4229100" y="2933700"/>
              <a:ext cx="6858000"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07" name="Straight Connector 306"/>
            <p:cNvCxnSpPr/>
            <p:nvPr/>
          </p:nvCxnSpPr>
          <p:spPr>
            <a:xfrm rot="16200000" flipH="1">
              <a:off x="1371600" y="3200403"/>
              <a:ext cx="6858000"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4" name="Date Placeholder 3"/>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224A19-D5BF-44DB-B945-70D507FBC36F}" type="slidenum">
              <a:rPr lang="en-US" smtClean="0"/>
              <a:pPr/>
              <a:t>‹#›</a:t>
            </a:fld>
            <a:endParaRPr lang="en-US"/>
          </a:p>
        </p:txBody>
      </p:sp>
      <p:sp>
        <p:nvSpPr>
          <p:cNvPr id="113" name="Rectangle 112"/>
          <p:cNvSpPr/>
          <p:nvPr/>
        </p:nvSpPr>
        <p:spPr>
          <a:xfrm>
            <a:off x="0" y="2890132"/>
            <a:ext cx="9946415" cy="4739816"/>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64382" tIns="82191" rIns="164382" bIns="82191" rtlCol="0" anchor="ctr"/>
          <a:lstStyle/>
          <a:p>
            <a:pPr algn="ctr" rtl="0"/>
            <a:endParaRPr lang="en-US" kern="1200">
              <a:solidFill>
                <a:prstClr val="white"/>
              </a:solidFill>
              <a:latin typeface="Tw Cen MT"/>
              <a:ea typeface="+mn-ea"/>
              <a:cs typeface="+mn-cs"/>
            </a:endParaRPr>
          </a:p>
        </p:txBody>
      </p:sp>
      <p:grpSp>
        <p:nvGrpSpPr>
          <p:cNvPr id="94" name="Group 93"/>
          <p:cNvGrpSpPr/>
          <p:nvPr/>
        </p:nvGrpSpPr>
        <p:grpSpPr>
          <a:xfrm>
            <a:off x="0" y="3121343"/>
            <a:ext cx="9641966" cy="4279804"/>
            <a:chOff x="0" y="2057400"/>
            <a:chExt cx="4801394" cy="2820988"/>
          </a:xfrm>
        </p:grpSpPr>
        <p:cxnSp>
          <p:nvCxnSpPr>
            <p:cNvPr id="117" name="Straight Connector 116"/>
            <p:cNvCxnSpPr/>
            <p:nvPr/>
          </p:nvCxnSpPr>
          <p:spPr>
            <a:xfrm>
              <a:off x="0" y="20574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p:nvPr/>
          </p:nvCxnSpPr>
          <p:spPr>
            <a:xfrm>
              <a:off x="0" y="4876800"/>
              <a:ext cx="4800600" cy="1588"/>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p:nvPr/>
          </p:nvCxnSpPr>
          <p:spPr>
            <a:xfrm rot="5400000">
              <a:off x="3391694" y="3467100"/>
              <a:ext cx="2818606" cy="7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459065" y="3232131"/>
            <a:ext cx="8875263" cy="2427904"/>
          </a:xfrm>
        </p:spPr>
        <p:txBody>
          <a:bodyPr anchor="b">
            <a:normAutofit/>
          </a:bodyPr>
          <a:lstStyle>
            <a:lvl1pPr algn="l">
              <a:defRPr sz="6500" b="1" cap="none" spc="72" baseline="0">
                <a:ln w="13335" cmpd="sng">
                  <a:solidFill>
                    <a:schemeClr val="accent1">
                      <a:lumMod val="50000"/>
                    </a:schemeClr>
                  </a:solidFill>
                  <a:prstDash val="solid"/>
                </a:ln>
                <a:solidFill>
                  <a:schemeClr val="accent6">
                    <a:tint val="1000"/>
                  </a:schemeClr>
                </a:solidFill>
                <a:effectLst/>
              </a:defRPr>
            </a:lvl1pPr>
          </a:lstStyle>
          <a:p>
            <a:r>
              <a:rPr lang="en-US"/>
              <a:t>Click to edit Master title style</a:t>
            </a:r>
            <a:endParaRPr lang="en-US" dirty="0"/>
          </a:p>
        </p:txBody>
      </p:sp>
      <p:sp>
        <p:nvSpPr>
          <p:cNvPr id="3" name="Subtitle 2"/>
          <p:cNvSpPr>
            <a:spLocks noGrp="1"/>
          </p:cNvSpPr>
          <p:nvPr>
            <p:ph type="subTitle" idx="1"/>
          </p:nvPr>
        </p:nvSpPr>
        <p:spPr>
          <a:xfrm>
            <a:off x="459065" y="5664659"/>
            <a:ext cx="8875263" cy="1618474"/>
          </a:xfrm>
        </p:spPr>
        <p:txBody>
          <a:bodyPr>
            <a:normAutofit/>
          </a:bodyPr>
          <a:lstStyle>
            <a:lvl1pPr marL="0" indent="0" algn="l">
              <a:buNone/>
              <a:defRPr sz="4000">
                <a:solidFill>
                  <a:srgbClr val="FFFFFF"/>
                </a:solidFill>
              </a:defRPr>
            </a:lvl1pPr>
            <a:lvl2pPr marL="821908" indent="0" algn="ctr">
              <a:buNone/>
              <a:defRPr>
                <a:solidFill>
                  <a:schemeClr val="tx1">
                    <a:tint val="75000"/>
                  </a:schemeClr>
                </a:solidFill>
              </a:defRPr>
            </a:lvl2pPr>
            <a:lvl3pPr marL="1643817" indent="0" algn="ctr">
              <a:buNone/>
              <a:defRPr>
                <a:solidFill>
                  <a:schemeClr val="tx1">
                    <a:tint val="75000"/>
                  </a:schemeClr>
                </a:solidFill>
              </a:defRPr>
            </a:lvl3pPr>
            <a:lvl4pPr marL="2465725" indent="0" algn="ctr">
              <a:buNone/>
              <a:defRPr>
                <a:solidFill>
                  <a:schemeClr val="tx1">
                    <a:tint val="75000"/>
                  </a:schemeClr>
                </a:solidFill>
              </a:defRPr>
            </a:lvl4pPr>
            <a:lvl5pPr marL="3287634" indent="0" algn="ctr">
              <a:buNone/>
              <a:defRPr>
                <a:solidFill>
                  <a:schemeClr val="tx1">
                    <a:tint val="75000"/>
                  </a:schemeClr>
                </a:solidFill>
              </a:defRPr>
            </a:lvl5pPr>
            <a:lvl6pPr marL="4109542" indent="0" algn="ctr">
              <a:buNone/>
              <a:defRPr>
                <a:solidFill>
                  <a:schemeClr val="tx1">
                    <a:tint val="75000"/>
                  </a:schemeClr>
                </a:solidFill>
              </a:defRPr>
            </a:lvl6pPr>
            <a:lvl7pPr marL="4931451" indent="0" algn="ctr">
              <a:buNone/>
              <a:defRPr>
                <a:solidFill>
                  <a:schemeClr val="tx1">
                    <a:tint val="75000"/>
                  </a:schemeClr>
                </a:solidFill>
              </a:defRPr>
            </a:lvl7pPr>
            <a:lvl8pPr marL="5753359" indent="0" algn="ctr">
              <a:buNone/>
              <a:defRPr>
                <a:solidFill>
                  <a:schemeClr val="tx1">
                    <a:tint val="75000"/>
                  </a:schemeClr>
                </a:solidFill>
              </a:defRPr>
            </a:lvl8pPr>
            <a:lvl9pPr marL="6575268" indent="0" algn="ctr">
              <a:buNone/>
              <a:defRPr>
                <a:solidFill>
                  <a:schemeClr val="tx1">
                    <a:tint val="75000"/>
                  </a:schemeClr>
                </a:solidFill>
              </a:defRPr>
            </a:lvl9pPr>
          </a:lstStyle>
          <a:p>
            <a:r>
              <a:rPr lang="en-US"/>
              <a:t>Click to edit Master subtitle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224A19-D5BF-44DB-B945-70D507FBC36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grpSp>
        <p:nvGrpSpPr>
          <p:cNvPr id="7" name="Group 92"/>
          <p:cNvGrpSpPr/>
          <p:nvPr/>
        </p:nvGrpSpPr>
        <p:grpSpPr>
          <a:xfrm>
            <a:off x="3" y="-46239"/>
            <a:ext cx="18209589" cy="7352496"/>
            <a:chOff x="1" y="-30477"/>
            <a:chExt cx="9067799" cy="4526277"/>
          </a:xfrm>
        </p:grpSpPr>
        <p:cxnSp>
          <p:nvCxnSpPr>
            <p:cNvPr id="8" name="Straight Connector 7"/>
            <p:cNvCxnSpPr/>
            <p:nvPr/>
          </p:nvCxnSpPr>
          <p:spPr>
            <a:xfrm rot="16200000" flipH="1">
              <a:off x="-2716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6200000" flipH="1">
              <a:off x="-4621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5400000">
              <a:off x="-30976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5400000">
              <a:off x="-206236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6200000" flipH="1">
              <a:off x="-213856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6200000" flipH="1">
              <a:off x="-195465" y="1785212"/>
              <a:ext cx="4505731" cy="9144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6200000" flipH="1">
              <a:off x="-164326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a:off x="-1528964"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6200000" flipH="1">
              <a:off x="-95746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H="1">
              <a:off x="-194806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H="1">
              <a:off x="-652664" y="2166211"/>
              <a:ext cx="4505731" cy="152401"/>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6200000" flipH="1">
              <a:off x="-16432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H="1">
              <a:off x="-1790700" y="2019300"/>
              <a:ext cx="4495800" cy="4572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5400000">
              <a:off x="-55551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5400000">
              <a:off x="340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a:off x="26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5400000">
              <a:off x="-67933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H="1">
              <a:off x="-1467052"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H="1">
              <a:off x="-77839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H="1">
              <a:off x="-118606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95746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H="1">
              <a:off x="22429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20524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5400000">
              <a:off x="2204835" y="2051912"/>
              <a:ext cx="4505731" cy="3810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5400000">
              <a:off x="452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6200000" flipH="1">
              <a:off x="376035"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rot="5400000">
              <a:off x="1023735" y="2242139"/>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rot="16200000" flipH="1">
              <a:off x="871335" y="2013812"/>
              <a:ext cx="4505731" cy="4572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5400000">
              <a:off x="985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rot="16200000" flipH="1">
              <a:off x="1557135" y="2013812"/>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6200000" flipH="1">
              <a:off x="5665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rot="16200000" flipH="1">
              <a:off x="1861936" y="2166211"/>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40" name="Straight Connector 39"/>
            <p:cNvCxnSpPr/>
            <p:nvPr/>
          </p:nvCxnSpPr>
          <p:spPr>
            <a:xfrm rot="16200000" flipH="1">
              <a:off x="8713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rot="5400000">
              <a:off x="1474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rot="5400000">
              <a:off x="1959090" y="1535657"/>
              <a:ext cx="4505731" cy="1413510"/>
            </a:xfrm>
            <a:prstGeom prst="line">
              <a:avLst/>
            </a:prstGeom>
            <a:ln>
              <a:solidFill>
                <a:schemeClr val="accent1">
                  <a:alpha val="39000"/>
                </a:schemeClr>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rot="5400000">
              <a:off x="2548687" y="2090964"/>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44" name="Straight Connector 43"/>
            <p:cNvCxnSpPr/>
            <p:nvPr/>
          </p:nvCxnSpPr>
          <p:spPr>
            <a:xfrm rot="5400000">
              <a:off x="27763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Straight Connector 44"/>
            <p:cNvCxnSpPr/>
            <p:nvPr/>
          </p:nvCxnSpPr>
          <p:spPr>
            <a:xfrm rot="5400000">
              <a:off x="183526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46" name="Straight Connector 45"/>
            <p:cNvCxnSpPr/>
            <p:nvPr/>
          </p:nvCxnSpPr>
          <p:spPr>
            <a:xfrm rot="16200000" flipH="1">
              <a:off x="1047548" y="2066200"/>
              <a:ext cx="4505731" cy="352425"/>
            </a:xfrm>
            <a:prstGeom prst="line">
              <a:avLst/>
            </a:prstGeom>
            <a:ln w="15875"/>
          </p:spPr>
          <p:style>
            <a:lnRef idx="1">
              <a:schemeClr val="accent1"/>
            </a:lnRef>
            <a:fillRef idx="0">
              <a:schemeClr val="accent1"/>
            </a:fillRef>
            <a:effectRef idx="0">
              <a:schemeClr val="accent1"/>
            </a:effectRef>
            <a:fontRef idx="minor">
              <a:schemeClr val="tx1"/>
            </a:fontRef>
          </p:style>
        </p:cxnSp>
        <p:cxnSp>
          <p:nvCxnSpPr>
            <p:cNvPr id="47" name="Straight Connector 46"/>
            <p:cNvCxnSpPr/>
            <p:nvPr/>
          </p:nvCxnSpPr>
          <p:spPr>
            <a:xfrm rot="16200000" flipH="1">
              <a:off x="1736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p:cNvCxnSpPr/>
            <p:nvPr/>
          </p:nvCxnSpPr>
          <p:spPr>
            <a:xfrm rot="16200000" flipH="1">
              <a:off x="1328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6200000" flipH="1">
              <a:off x="1557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rot="16200000" flipH="1">
              <a:off x="39193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51" name="Straight Connector 50"/>
            <p:cNvCxnSpPr/>
            <p:nvPr/>
          </p:nvCxnSpPr>
          <p:spPr>
            <a:xfrm rot="16200000" flipH="1">
              <a:off x="3271636"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5400000">
              <a:off x="38812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5400000">
              <a:off x="3004936" y="2090012"/>
              <a:ext cx="4505730" cy="3048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6200000" flipH="1">
              <a:off x="22429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6200000" flipH="1">
              <a:off x="35383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rot="5400000">
              <a:off x="3822180" y="1535657"/>
              <a:ext cx="4505731" cy="1413510"/>
            </a:xfrm>
            <a:prstGeom prst="line">
              <a:avLst/>
            </a:prstGeom>
            <a:ln>
              <a:solidFill>
                <a:schemeClr val="accent1">
                  <a:alpha val="56000"/>
                </a:schemeClr>
              </a:solidFill>
            </a:ln>
          </p:spPr>
          <p:style>
            <a:lnRef idx="1">
              <a:schemeClr val="accent1"/>
            </a:lnRef>
            <a:fillRef idx="0">
              <a:schemeClr val="accent1"/>
            </a:fillRef>
            <a:effectRef idx="0">
              <a:schemeClr val="accent1"/>
            </a:effectRef>
            <a:fontRef idx="minor">
              <a:schemeClr val="tx1"/>
            </a:fontRef>
          </p:style>
        </p:cxnSp>
        <p:cxnSp>
          <p:nvCxnSpPr>
            <p:cNvPr id="57" name="Straight Connector 56"/>
            <p:cNvCxnSpPr/>
            <p:nvPr/>
          </p:nvCxnSpPr>
          <p:spPr>
            <a:xfrm rot="5400000">
              <a:off x="4225087" y="2090965"/>
              <a:ext cx="4505731" cy="302895"/>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5400000">
              <a:off x="4071735" y="2090012"/>
              <a:ext cx="4505731" cy="304800"/>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5400000">
              <a:off x="3565005" y="2040482"/>
              <a:ext cx="4505731" cy="40386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4126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6200000" flipH="1">
              <a:off x="2928735" y="2166212"/>
              <a:ext cx="4505731" cy="152400"/>
            </a:xfrm>
            <a:prstGeom prst="line">
              <a:avLst/>
            </a:prstGeom>
            <a:ln w="57150">
              <a:solidFill>
                <a:schemeClr val="accent1">
                  <a:alpha val="30000"/>
                </a:schemeClr>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H="1">
              <a:off x="3081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5400000">
              <a:off x="4643235" y="2128112"/>
              <a:ext cx="4505731" cy="228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H="1">
              <a:off x="4643234" y="2128112"/>
              <a:ext cx="4505731" cy="228600"/>
            </a:xfrm>
            <a:prstGeom prst="line">
              <a:avLst/>
            </a:prstGeom>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5400000">
              <a:off x="5214735" y="2242140"/>
              <a:ext cx="4505731" cy="1588"/>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062335" y="2013812"/>
              <a:ext cx="4505731" cy="457200"/>
            </a:xfrm>
            <a:prstGeom prst="line">
              <a:avLst/>
            </a:prstGeom>
            <a:ln>
              <a:solidFill>
                <a:schemeClr val="accent1">
                  <a:alpha val="90000"/>
                </a:schemeClr>
              </a:solidFill>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5400000">
              <a:off x="5176636" y="2051912"/>
              <a:ext cx="4505731" cy="381000"/>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H="1">
              <a:off x="5748135" y="2013813"/>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rot="16200000" flipH="1">
              <a:off x="49099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5400000">
              <a:off x="4795635" y="2128112"/>
              <a:ext cx="4505731" cy="228600"/>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H="1">
              <a:off x="53909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27205" y="2139542"/>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H="1">
              <a:off x="5519535" y="2166212"/>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4" name="Straight Connector 73"/>
            <p:cNvCxnSpPr/>
            <p:nvPr/>
          </p:nvCxnSpPr>
          <p:spPr>
            <a:xfrm rot="16200000" flipH="1">
              <a:off x="5748135" y="2166212"/>
              <a:ext cx="4505731" cy="152400"/>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75" name="Straight Connector 74"/>
            <p:cNvCxnSpPr/>
            <p:nvPr/>
          </p:nvCxnSpPr>
          <p:spPr>
            <a:xfrm rot="16200000" flipH="1">
              <a:off x="6433935" y="2166213"/>
              <a:ext cx="4505731" cy="1524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Straight Connector 75"/>
            <p:cNvCxnSpPr/>
            <p:nvPr/>
          </p:nvCxnSpPr>
          <p:spPr>
            <a:xfrm rot="16200000" flipH="1">
              <a:off x="62434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a:xfrm rot="5400000">
              <a:off x="6395835" y="2051913"/>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a:xfrm rot="16200000" flipH="1">
              <a:off x="6052936" y="2166212"/>
              <a:ext cx="4505731" cy="152401"/>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a:xfrm rot="5400000">
              <a:off x="6709356" y="2136834"/>
              <a:ext cx="4525755" cy="191133"/>
            </a:xfrm>
            <a:prstGeom prst="line">
              <a:avLst/>
            </a:prstGeom>
            <a:effectLst/>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a:xfrm rot="5400000">
              <a:off x="6026265" y="2040483"/>
              <a:ext cx="4505731" cy="40386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a:xfrm rot="16200000" flipH="1">
              <a:off x="5927205" y="2139543"/>
              <a:ext cx="4505731" cy="205740"/>
            </a:xfrm>
            <a:prstGeom prst="line">
              <a:avLst/>
            </a:prstGeom>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a:xfrm rot="5400000">
              <a:off x="6738734" y="2242140"/>
              <a:ext cx="4505732" cy="1588"/>
            </a:xfrm>
            <a:prstGeom prst="line">
              <a:avLst/>
            </a:prstGeom>
            <a:ln w="158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a:xfrm rot="5400000">
              <a:off x="3728835" y="2204312"/>
              <a:ext cx="4505731" cy="76200"/>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a:xfrm rot="16200000" flipH="1">
              <a:off x="4224135" y="2166212"/>
              <a:ext cx="4505731" cy="1524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5" name="Straight Connector 84"/>
            <p:cNvCxnSpPr/>
            <p:nvPr/>
          </p:nvCxnSpPr>
          <p:spPr>
            <a:xfrm rot="16200000" flipH="1">
              <a:off x="4414635" y="2051912"/>
              <a:ext cx="4505731" cy="381000"/>
            </a:xfrm>
            <a:prstGeom prst="line">
              <a:avLst/>
            </a:prstGeom>
            <a:ln w="19050">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86" name="Straight Connector 85"/>
            <p:cNvCxnSpPr/>
            <p:nvPr/>
          </p:nvCxnSpPr>
          <p:spPr>
            <a:xfrm rot="5400000">
              <a:off x="3309735" y="2090012"/>
              <a:ext cx="4505731" cy="304800"/>
            </a:xfrm>
            <a:prstGeom prst="line">
              <a:avLst/>
            </a:prstGeom>
            <a:ln w="47625">
              <a:solidFill>
                <a:schemeClr val="accent1">
                  <a:alpha val="63000"/>
                </a:schemeClr>
              </a:solidFill>
            </a:ln>
          </p:spPr>
          <p:style>
            <a:lnRef idx="1">
              <a:schemeClr val="accent1"/>
            </a:lnRef>
            <a:fillRef idx="0">
              <a:schemeClr val="accent1"/>
            </a:fillRef>
            <a:effectRef idx="0">
              <a:schemeClr val="accent1"/>
            </a:effectRef>
            <a:fontRef idx="minor">
              <a:schemeClr val="tx1"/>
            </a:fontRef>
          </p:style>
        </p:cxnSp>
        <p:cxnSp>
          <p:nvCxnSpPr>
            <p:cNvPr id="87" name="Straight Connector 86"/>
            <p:cNvCxnSpPr/>
            <p:nvPr/>
          </p:nvCxnSpPr>
          <p:spPr>
            <a:xfrm rot="16200000" flipH="1">
              <a:off x="4324148" y="2066200"/>
              <a:ext cx="4505731" cy="352425"/>
            </a:xfrm>
            <a:prstGeom prst="line">
              <a:avLst/>
            </a:prstGeom>
            <a:ln w="15875">
              <a:solidFill>
                <a:schemeClr val="accent1">
                  <a:alpha val="72000"/>
                </a:schemeClr>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a:off x="4948035" y="2051912"/>
              <a:ext cx="4505731" cy="381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89" name="Straight Connector 88"/>
            <p:cNvCxnSpPr/>
            <p:nvPr/>
          </p:nvCxnSpPr>
          <p:spPr>
            <a:xfrm rot="5400000">
              <a:off x="5405235" y="1747112"/>
              <a:ext cx="4505731" cy="990600"/>
            </a:xfrm>
            <a:prstGeom prst="line">
              <a:avLst/>
            </a:prstGeom>
            <a:ln w="28575">
              <a:solidFill>
                <a:schemeClr val="accent1">
                  <a:alpha val="58000"/>
                </a:schemeClr>
              </a:solidFill>
            </a:ln>
          </p:spPr>
          <p:style>
            <a:lnRef idx="1">
              <a:schemeClr val="accent1"/>
            </a:lnRef>
            <a:fillRef idx="0">
              <a:schemeClr val="accent1"/>
            </a:fillRef>
            <a:effectRef idx="0">
              <a:schemeClr val="accent1"/>
            </a:effectRef>
            <a:fontRef idx="minor">
              <a:schemeClr val="tx1"/>
            </a:fontRef>
          </p:style>
        </p:cxnSp>
        <p:cxnSp>
          <p:nvCxnSpPr>
            <p:cNvPr id="90" name="Straight Connector 89"/>
            <p:cNvCxnSpPr/>
            <p:nvPr/>
          </p:nvCxnSpPr>
          <p:spPr>
            <a:xfrm rot="16200000" flipH="1">
              <a:off x="2547735" y="2013814"/>
              <a:ext cx="4505731" cy="457199"/>
            </a:xfrm>
            <a:prstGeom prst="line">
              <a:avLst/>
            </a:prstGeom>
            <a:ln w="38100">
              <a:solidFill>
                <a:schemeClr val="accent1">
                  <a:alpha val="47000"/>
                </a:schemeClr>
              </a:solidFill>
            </a:ln>
          </p:spPr>
          <p:style>
            <a:lnRef idx="1">
              <a:schemeClr val="accent1"/>
            </a:lnRef>
            <a:fillRef idx="0">
              <a:schemeClr val="accent1"/>
            </a:fillRef>
            <a:effectRef idx="0">
              <a:schemeClr val="accent1"/>
            </a:effectRef>
            <a:fontRef idx="minor">
              <a:schemeClr val="tx1"/>
            </a:fontRef>
          </p:style>
        </p:cxnSp>
      </p:grpSp>
      <p:sp>
        <p:nvSpPr>
          <p:cNvPr id="94" name="Rectangle 93"/>
          <p:cNvSpPr/>
          <p:nvPr/>
        </p:nvSpPr>
        <p:spPr>
          <a:xfrm>
            <a:off x="0" y="6540601"/>
            <a:ext cx="18362613" cy="2890132"/>
          </a:xfrm>
          <a:prstGeom prst="rect">
            <a:avLst/>
          </a:prstGeom>
          <a:solidFill>
            <a:schemeClr val="accent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164382" tIns="82191" rIns="164382" bIns="82191" rtlCol="0" anchor="ctr"/>
          <a:lstStyle/>
          <a:p>
            <a:pPr algn="ctr" rtl="0"/>
            <a:endParaRPr lang="en-US" kern="1200">
              <a:solidFill>
                <a:prstClr val="white"/>
              </a:solidFill>
              <a:latin typeface="Tw Cen MT"/>
              <a:ea typeface="+mn-ea"/>
              <a:cs typeface="+mn-cs"/>
            </a:endParaRPr>
          </a:p>
        </p:txBody>
      </p:sp>
      <p:cxnSp>
        <p:nvCxnSpPr>
          <p:cNvPr id="96" name="Straight Connector 95"/>
          <p:cNvCxnSpPr/>
          <p:nvPr/>
        </p:nvCxnSpPr>
        <p:spPr>
          <a:xfrm>
            <a:off x="0" y="6656206"/>
            <a:ext cx="18362613" cy="240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97" name="Straight Connector 96"/>
          <p:cNvCxnSpPr/>
          <p:nvPr/>
        </p:nvCxnSpPr>
        <p:spPr>
          <a:xfrm>
            <a:off x="0" y="9312718"/>
            <a:ext cx="18362613" cy="240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3" name="Text Placeholder 2"/>
          <p:cNvSpPr>
            <a:spLocks noGrp="1"/>
          </p:cNvSpPr>
          <p:nvPr>
            <p:ph type="body" idx="1"/>
          </p:nvPr>
        </p:nvSpPr>
        <p:spPr>
          <a:xfrm>
            <a:off x="918131" y="8528339"/>
            <a:ext cx="16679373" cy="629076"/>
          </a:xfrm>
        </p:spPr>
        <p:txBody>
          <a:bodyPr anchor="t"/>
          <a:lstStyle>
            <a:lvl1pPr marL="0" indent="0">
              <a:buNone/>
              <a:defRPr sz="3600">
                <a:solidFill>
                  <a:srgbClr val="FFFFFF"/>
                </a:solidFill>
              </a:defRPr>
            </a:lvl1pPr>
            <a:lvl2pPr marL="821908" indent="0">
              <a:buNone/>
              <a:defRPr sz="3200">
                <a:solidFill>
                  <a:schemeClr val="tx1">
                    <a:tint val="75000"/>
                  </a:schemeClr>
                </a:solidFill>
              </a:defRPr>
            </a:lvl2pPr>
            <a:lvl3pPr marL="1643817" indent="0">
              <a:buNone/>
              <a:defRPr sz="2900">
                <a:solidFill>
                  <a:schemeClr val="tx1">
                    <a:tint val="75000"/>
                  </a:schemeClr>
                </a:solidFill>
              </a:defRPr>
            </a:lvl3pPr>
            <a:lvl4pPr marL="2465725" indent="0">
              <a:buNone/>
              <a:defRPr sz="2500">
                <a:solidFill>
                  <a:schemeClr val="tx1">
                    <a:tint val="75000"/>
                  </a:schemeClr>
                </a:solidFill>
              </a:defRPr>
            </a:lvl4pPr>
            <a:lvl5pPr marL="3287634" indent="0">
              <a:buNone/>
              <a:defRPr sz="2500">
                <a:solidFill>
                  <a:schemeClr val="tx1">
                    <a:tint val="75000"/>
                  </a:schemeClr>
                </a:solidFill>
              </a:defRPr>
            </a:lvl5pPr>
            <a:lvl6pPr marL="4109542" indent="0">
              <a:buNone/>
              <a:defRPr sz="2500">
                <a:solidFill>
                  <a:schemeClr val="tx1">
                    <a:tint val="75000"/>
                  </a:schemeClr>
                </a:solidFill>
              </a:defRPr>
            </a:lvl6pPr>
            <a:lvl7pPr marL="4931451" indent="0">
              <a:buNone/>
              <a:defRPr sz="2500">
                <a:solidFill>
                  <a:schemeClr val="tx1">
                    <a:tint val="75000"/>
                  </a:schemeClr>
                </a:solidFill>
              </a:defRPr>
            </a:lvl7pPr>
            <a:lvl8pPr marL="5753359" indent="0">
              <a:buNone/>
              <a:defRPr sz="2500">
                <a:solidFill>
                  <a:schemeClr val="tx1">
                    <a:tint val="75000"/>
                  </a:schemeClr>
                </a:solidFill>
              </a:defRPr>
            </a:lvl8pPr>
            <a:lvl9pPr marL="6575268" indent="0">
              <a:buNone/>
              <a:defRPr sz="2500">
                <a:solidFill>
                  <a:schemeClr val="tx1">
                    <a:tint val="75000"/>
                  </a:schemeClr>
                </a:solidFill>
              </a:defRPr>
            </a:lvl9pPr>
          </a:lstStyle>
          <a:p>
            <a:pPr lvl="0"/>
            <a:r>
              <a:rPr lang="en-US"/>
              <a:t>Click to edit Master text styles</a:t>
            </a:r>
          </a:p>
        </p:txBody>
      </p:sp>
      <p:sp>
        <p:nvSpPr>
          <p:cNvPr id="95" name="Title 94"/>
          <p:cNvSpPr>
            <a:spLocks noGrp="1"/>
          </p:cNvSpPr>
          <p:nvPr>
            <p:ph type="title"/>
          </p:nvPr>
        </p:nvSpPr>
        <p:spPr>
          <a:xfrm>
            <a:off x="918131" y="6771811"/>
            <a:ext cx="16679373" cy="1734079"/>
          </a:xfrm>
        </p:spPr>
        <p:txBody>
          <a:bodyPr/>
          <a:lstStyle/>
          <a:p>
            <a:r>
              <a:rPr lang="en-US"/>
              <a:t>Click to edit Master title style</a:t>
            </a:r>
          </a:p>
        </p:txBody>
      </p:sp>
      <p:sp>
        <p:nvSpPr>
          <p:cNvPr id="2" name="Date Placeholder 1"/>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91" name="Footer Placeholder 90"/>
          <p:cNvSpPr>
            <a:spLocks noGrp="1"/>
          </p:cNvSpPr>
          <p:nvPr>
            <p:ph type="ftr" sz="quarter" idx="11"/>
          </p:nvPr>
        </p:nvSpPr>
        <p:spPr/>
        <p:txBody>
          <a:bodyPr/>
          <a:lstStyle/>
          <a:p>
            <a:endParaRPr lang="en-US"/>
          </a:p>
        </p:txBody>
      </p:sp>
      <p:sp>
        <p:nvSpPr>
          <p:cNvPr id="92" name="Slide Number Placeholder 91"/>
          <p:cNvSpPr>
            <a:spLocks noGrp="1"/>
          </p:cNvSpPr>
          <p:nvPr>
            <p:ph type="sldNum" sz="quarter" idx="12"/>
          </p:nvPr>
        </p:nvSpPr>
        <p:spPr/>
        <p:txBody>
          <a:bodyPr/>
          <a:lstStyle/>
          <a:p>
            <a:fld id="{0A224A19-D5BF-44DB-B945-70D507FBC36F}"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918131" y="2427711"/>
            <a:ext cx="8110154" cy="6866473"/>
          </a:xfrm>
        </p:spPr>
        <p:txBody>
          <a:bodyPr/>
          <a:lstStyle>
            <a:lvl1pPr>
              <a:defRPr sz="5000"/>
            </a:lvl1pPr>
            <a:lvl2pPr>
              <a:defRPr sz="4300"/>
            </a:lvl2pPr>
            <a:lvl3pPr>
              <a:defRPr sz="3600"/>
            </a:lvl3pPr>
            <a:lvl4pPr>
              <a:defRPr sz="3200"/>
            </a:lvl4pPr>
            <a:lvl5pPr>
              <a:defRPr sz="3200"/>
            </a:lvl5pPr>
            <a:lvl6pPr>
              <a:defRPr sz="3200"/>
            </a:lvl6pPr>
            <a:lvl7pPr>
              <a:defRPr sz="3200"/>
            </a:lvl7pPr>
            <a:lvl8pPr>
              <a:defRPr sz="3200"/>
            </a:lvl8pPr>
            <a:lvl9pPr>
              <a:defRPr sz="3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9334328" y="2427711"/>
            <a:ext cx="8110154" cy="6866473"/>
          </a:xfrm>
        </p:spPr>
        <p:txBody>
          <a:bodyPr/>
          <a:lstStyle>
            <a:lvl1pPr>
              <a:defRPr sz="5000"/>
            </a:lvl1pPr>
            <a:lvl2pPr>
              <a:defRPr sz="4300"/>
            </a:lvl2pPr>
            <a:lvl3pPr>
              <a:defRPr sz="3600"/>
            </a:lvl3pPr>
            <a:lvl4pPr>
              <a:defRPr sz="3200"/>
            </a:lvl4pPr>
            <a:lvl5pPr>
              <a:defRPr sz="3200"/>
            </a:lvl5pPr>
            <a:lvl6pPr>
              <a:defRPr sz="3200"/>
            </a:lvl6pPr>
            <a:lvl7pPr>
              <a:defRPr sz="3200"/>
            </a:lvl7pPr>
            <a:lvl8pPr>
              <a:defRPr sz="3200"/>
            </a:lvl8pPr>
            <a:lvl9pPr>
              <a:defRPr sz="3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224A19-D5BF-44DB-B945-70D507FBC36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918131" y="2328965"/>
            <a:ext cx="8113343" cy="970602"/>
          </a:xfrm>
        </p:spPr>
        <p:txBody>
          <a:bodyPr anchor="b"/>
          <a:lstStyle>
            <a:lvl1pPr marL="0" indent="0" algn="ctr">
              <a:buNone/>
              <a:defRPr sz="4300" b="1"/>
            </a:lvl1pPr>
            <a:lvl2pPr marL="821908" indent="0">
              <a:buNone/>
              <a:defRPr sz="3600" b="1"/>
            </a:lvl2pPr>
            <a:lvl3pPr marL="1643817" indent="0">
              <a:buNone/>
              <a:defRPr sz="3200" b="1"/>
            </a:lvl3pPr>
            <a:lvl4pPr marL="2465725" indent="0">
              <a:buNone/>
              <a:defRPr sz="2900" b="1"/>
            </a:lvl4pPr>
            <a:lvl5pPr marL="3287634" indent="0">
              <a:buNone/>
              <a:defRPr sz="2900" b="1"/>
            </a:lvl5pPr>
            <a:lvl6pPr marL="4109542" indent="0">
              <a:buNone/>
              <a:defRPr sz="2900" b="1"/>
            </a:lvl6pPr>
            <a:lvl7pPr marL="4931451" indent="0">
              <a:buNone/>
              <a:defRPr sz="2900" b="1"/>
            </a:lvl7pPr>
            <a:lvl8pPr marL="5753359" indent="0">
              <a:buNone/>
              <a:defRPr sz="2900" b="1"/>
            </a:lvl8pPr>
            <a:lvl9pPr marL="6575268" indent="0">
              <a:buNone/>
              <a:defRPr sz="2900" b="1"/>
            </a:lvl9pPr>
          </a:lstStyle>
          <a:p>
            <a:pPr lvl="0"/>
            <a:r>
              <a:rPr lang="en-US"/>
              <a:t>Click to edit Master text styles</a:t>
            </a:r>
          </a:p>
        </p:txBody>
      </p:sp>
      <p:sp>
        <p:nvSpPr>
          <p:cNvPr id="4" name="Content Placeholder 3"/>
          <p:cNvSpPr>
            <a:spLocks noGrp="1"/>
          </p:cNvSpPr>
          <p:nvPr>
            <p:ph sz="half" idx="2"/>
          </p:nvPr>
        </p:nvSpPr>
        <p:spPr>
          <a:xfrm>
            <a:off x="918131" y="3299567"/>
            <a:ext cx="8113343" cy="5994616"/>
          </a:xfrm>
        </p:spPr>
        <p:txBody>
          <a:bodyPr/>
          <a:lstStyle>
            <a:lvl1pPr>
              <a:defRPr sz="4300"/>
            </a:lvl1pPr>
            <a:lvl2pPr>
              <a:defRPr sz="3600"/>
            </a:lvl2pPr>
            <a:lvl3pPr>
              <a:defRPr sz="3200"/>
            </a:lvl3pPr>
            <a:lvl4pPr>
              <a:defRPr sz="2900"/>
            </a:lvl4pPr>
            <a:lvl5pPr>
              <a:defRPr sz="2900"/>
            </a:lvl5pPr>
            <a:lvl6pPr>
              <a:defRPr sz="2900"/>
            </a:lvl6pPr>
            <a:lvl7pPr>
              <a:defRPr sz="2900"/>
            </a:lvl7pPr>
            <a:lvl8pPr>
              <a:defRPr sz="2900"/>
            </a:lvl8pPr>
            <a:lvl9pPr>
              <a:defRPr sz="2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9327953" y="2328965"/>
            <a:ext cx="8116530" cy="970602"/>
          </a:xfrm>
        </p:spPr>
        <p:txBody>
          <a:bodyPr anchor="b"/>
          <a:lstStyle>
            <a:lvl1pPr marL="0" indent="0" algn="ctr">
              <a:buNone/>
              <a:defRPr sz="4300" b="1"/>
            </a:lvl1pPr>
            <a:lvl2pPr marL="821908" indent="0">
              <a:buNone/>
              <a:defRPr sz="3600" b="1"/>
            </a:lvl2pPr>
            <a:lvl3pPr marL="1643817" indent="0">
              <a:buNone/>
              <a:defRPr sz="3200" b="1"/>
            </a:lvl3pPr>
            <a:lvl4pPr marL="2465725" indent="0">
              <a:buNone/>
              <a:defRPr sz="2900" b="1"/>
            </a:lvl4pPr>
            <a:lvl5pPr marL="3287634" indent="0">
              <a:buNone/>
              <a:defRPr sz="2900" b="1"/>
            </a:lvl5pPr>
            <a:lvl6pPr marL="4109542" indent="0">
              <a:buNone/>
              <a:defRPr sz="2900" b="1"/>
            </a:lvl6pPr>
            <a:lvl7pPr marL="4931451" indent="0">
              <a:buNone/>
              <a:defRPr sz="2900" b="1"/>
            </a:lvl7pPr>
            <a:lvl8pPr marL="5753359" indent="0">
              <a:buNone/>
              <a:defRPr sz="2900" b="1"/>
            </a:lvl8pPr>
            <a:lvl9pPr marL="6575268" indent="0">
              <a:buNone/>
              <a:defRPr sz="2900" b="1"/>
            </a:lvl9pPr>
          </a:lstStyle>
          <a:p>
            <a:pPr lvl="0"/>
            <a:r>
              <a:rPr lang="en-US"/>
              <a:t>Click to edit Master text styles</a:t>
            </a:r>
          </a:p>
        </p:txBody>
      </p:sp>
      <p:sp>
        <p:nvSpPr>
          <p:cNvPr id="6" name="Content Placeholder 5"/>
          <p:cNvSpPr>
            <a:spLocks noGrp="1"/>
          </p:cNvSpPr>
          <p:nvPr>
            <p:ph sz="quarter" idx="4"/>
          </p:nvPr>
        </p:nvSpPr>
        <p:spPr>
          <a:xfrm>
            <a:off x="9327953" y="3299567"/>
            <a:ext cx="8116530" cy="5994616"/>
          </a:xfrm>
        </p:spPr>
        <p:txBody>
          <a:bodyPr/>
          <a:lstStyle>
            <a:lvl1pPr>
              <a:defRPr sz="4300"/>
            </a:lvl1pPr>
            <a:lvl2pPr>
              <a:defRPr sz="3600"/>
            </a:lvl2pPr>
            <a:lvl3pPr>
              <a:defRPr sz="3200"/>
            </a:lvl3pPr>
            <a:lvl4pPr>
              <a:defRPr sz="2900"/>
            </a:lvl4pPr>
            <a:lvl5pPr>
              <a:defRPr sz="2900"/>
            </a:lvl5pPr>
            <a:lvl6pPr>
              <a:defRPr sz="2900"/>
            </a:lvl6pPr>
            <a:lvl7pPr>
              <a:defRPr sz="2900"/>
            </a:lvl7pPr>
            <a:lvl8pPr>
              <a:defRPr sz="2900"/>
            </a:lvl8pPr>
            <a:lvl9pPr>
              <a:defRPr sz="2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A224A19-D5BF-44DB-B945-70D507FBC36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A224A19-D5BF-44DB-B945-70D507FBC36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A224A19-D5BF-44DB-B945-70D507FBC36F}"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3" name="Content Placeholder 2"/>
          <p:cNvSpPr>
            <a:spLocks noGrp="1"/>
          </p:cNvSpPr>
          <p:nvPr>
            <p:ph idx="1"/>
          </p:nvPr>
        </p:nvSpPr>
        <p:spPr>
          <a:xfrm>
            <a:off x="6426914" y="414253"/>
            <a:ext cx="11017568" cy="8879931"/>
          </a:xfrm>
        </p:spPr>
        <p:txBody>
          <a:bodyPr/>
          <a:lstStyle>
            <a:lvl1pPr>
              <a:defRPr sz="5800"/>
            </a:lvl1pPr>
            <a:lvl2pPr>
              <a:defRPr sz="5000"/>
            </a:lvl2pPr>
            <a:lvl3pPr>
              <a:defRPr sz="4300"/>
            </a:lvl3pPr>
            <a:lvl4pPr>
              <a:defRPr sz="3600"/>
            </a:lvl4pPr>
            <a:lvl5pPr>
              <a:defRPr sz="3600"/>
            </a:lvl5pPr>
            <a:lvl6pPr>
              <a:defRPr sz="3600"/>
            </a:lvl6pPr>
            <a:lvl7pPr>
              <a:defRPr sz="3600"/>
            </a:lvl7pPr>
            <a:lvl8pPr>
              <a:defRPr sz="3600"/>
            </a:lvl8pPr>
            <a:lvl9pPr>
              <a:defRPr sz="3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224A19-D5BF-44DB-B945-70D507FBC36F}" type="slidenum">
              <a:rPr lang="en-US" smtClean="0"/>
              <a:pPr/>
              <a:t>‹#›</a:t>
            </a:fld>
            <a:endParaRPr lang="en-US"/>
          </a:p>
        </p:txBody>
      </p:sp>
      <p:sp>
        <p:nvSpPr>
          <p:cNvPr id="37" name="Rectangle 36"/>
          <p:cNvSpPr/>
          <p:nvPr/>
        </p:nvSpPr>
        <p:spPr>
          <a:xfrm>
            <a:off x="0" y="2372221"/>
            <a:ext cx="5545509" cy="5026517"/>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64382" tIns="82191" rIns="164382" bIns="82191" rtlCol="0" anchor="ctr"/>
          <a:lstStyle/>
          <a:p>
            <a:pPr algn="ctr" rtl="0"/>
            <a:endParaRPr lang="en-US" kern="1200">
              <a:solidFill>
                <a:prstClr val="white"/>
              </a:solidFill>
              <a:latin typeface="Tw Cen MT"/>
              <a:ea typeface="+mn-ea"/>
              <a:cs typeface="+mn-cs"/>
            </a:endParaRPr>
          </a:p>
        </p:txBody>
      </p:sp>
      <p:cxnSp>
        <p:nvCxnSpPr>
          <p:cNvPr id="39" name="Straight Connector 38"/>
          <p:cNvCxnSpPr/>
          <p:nvPr/>
        </p:nvCxnSpPr>
        <p:spPr>
          <a:xfrm rot="5400000">
            <a:off x="3006366" y="4886994"/>
            <a:ext cx="4577969" cy="15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0" y="2598807"/>
            <a:ext cx="5325158" cy="240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43" name="Straight Connector 42"/>
          <p:cNvCxnSpPr/>
          <p:nvPr/>
        </p:nvCxnSpPr>
        <p:spPr>
          <a:xfrm>
            <a:off x="0" y="7181400"/>
            <a:ext cx="5325158" cy="240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06044" y="2885508"/>
            <a:ext cx="4774279" cy="2080895"/>
          </a:xfrm>
        </p:spPr>
        <p:txBody>
          <a:bodyPr anchor="b">
            <a:normAutofit/>
          </a:bodyPr>
          <a:lstStyle>
            <a:lvl1pPr algn="l" defTabSz="1643817" rtl="0" eaLnBrk="1" latinLnBrk="0" hangingPunct="1">
              <a:spcBef>
                <a:spcPct val="0"/>
              </a:spcBef>
              <a:buNone/>
              <a:tabLst>
                <a:tab pos="6886338" algn="l"/>
              </a:tabLst>
              <a:defRPr lang="en-US" sz="4700" b="1" kern="1200" cap="none" spc="36"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a:t>Click to edit Master title style</a:t>
            </a:r>
            <a:endParaRPr lang="en-US" dirty="0"/>
          </a:p>
        </p:txBody>
      </p:sp>
      <p:sp>
        <p:nvSpPr>
          <p:cNvPr id="4" name="Text Placeholder 3"/>
          <p:cNvSpPr>
            <a:spLocks noGrp="1"/>
          </p:cNvSpPr>
          <p:nvPr>
            <p:ph type="body" sz="half" idx="2"/>
          </p:nvPr>
        </p:nvSpPr>
        <p:spPr>
          <a:xfrm>
            <a:off x="306044" y="4966403"/>
            <a:ext cx="4774279" cy="2080895"/>
          </a:xfrm>
        </p:spPr>
        <p:txBody>
          <a:bodyPr>
            <a:normAutofit/>
          </a:bodyPr>
          <a:lstStyle>
            <a:lvl1pPr marL="0" indent="0">
              <a:buNone/>
              <a:defRPr sz="3200">
                <a:solidFill>
                  <a:srgbClr val="FFFFFF"/>
                </a:solidFill>
              </a:defRPr>
            </a:lvl1pPr>
            <a:lvl2pPr marL="821908" indent="0">
              <a:buNone/>
              <a:defRPr sz="2200"/>
            </a:lvl2pPr>
            <a:lvl3pPr marL="1643817" indent="0">
              <a:buNone/>
              <a:defRPr sz="1800"/>
            </a:lvl3pPr>
            <a:lvl4pPr marL="2465725" indent="0">
              <a:buNone/>
              <a:defRPr sz="1600"/>
            </a:lvl4pPr>
            <a:lvl5pPr marL="3287634" indent="0">
              <a:buNone/>
              <a:defRPr sz="1600"/>
            </a:lvl5pPr>
            <a:lvl6pPr marL="4109542" indent="0">
              <a:buNone/>
              <a:defRPr sz="1600"/>
            </a:lvl6pPr>
            <a:lvl7pPr marL="4931451" indent="0">
              <a:buNone/>
              <a:defRPr sz="1600"/>
            </a:lvl7pPr>
            <a:lvl8pPr marL="5753359" indent="0">
              <a:buNone/>
              <a:defRPr sz="1600"/>
            </a:lvl8pPr>
            <a:lvl9pPr marL="6575268" indent="0">
              <a:buNone/>
              <a:defRPr sz="1600"/>
            </a:lvl9pPr>
          </a:lstStyle>
          <a:p>
            <a:pPr lvl="0"/>
            <a:r>
              <a:rPr lang="en-US"/>
              <a:t>Click to edit Master text styles</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6426914" y="578026"/>
            <a:ext cx="11170590" cy="8554791"/>
          </a:xfrm>
          <a:solidFill>
            <a:schemeClr val="bg2"/>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lstStyle>
            <a:lvl1pPr marL="0" indent="0">
              <a:buNone/>
              <a:defRPr sz="5800"/>
            </a:lvl1pPr>
            <a:lvl2pPr marL="821908" indent="0">
              <a:buNone/>
              <a:defRPr sz="5000"/>
            </a:lvl2pPr>
            <a:lvl3pPr marL="1643817" indent="0">
              <a:buNone/>
              <a:defRPr sz="4300"/>
            </a:lvl3pPr>
            <a:lvl4pPr marL="2465725" indent="0">
              <a:buNone/>
              <a:defRPr sz="3600"/>
            </a:lvl4pPr>
            <a:lvl5pPr marL="3287634" indent="0">
              <a:buNone/>
              <a:defRPr sz="3600"/>
            </a:lvl5pPr>
            <a:lvl6pPr marL="4109542" indent="0">
              <a:buNone/>
              <a:defRPr sz="3600"/>
            </a:lvl6pPr>
            <a:lvl7pPr marL="4931451" indent="0">
              <a:buNone/>
              <a:defRPr sz="3600"/>
            </a:lvl7pPr>
            <a:lvl8pPr marL="5753359" indent="0">
              <a:buNone/>
              <a:defRPr sz="3600"/>
            </a:lvl8pPr>
            <a:lvl9pPr marL="6575268" indent="0">
              <a:buNone/>
              <a:defRPr sz="3600"/>
            </a:lvl9pPr>
          </a:lstStyle>
          <a:p>
            <a:r>
              <a:rPr lang="en-US"/>
              <a:t>Click icon to add picture</a:t>
            </a:r>
          </a:p>
        </p:txBody>
      </p:sp>
      <p:sp>
        <p:nvSpPr>
          <p:cNvPr id="5" name="Date Placeholder 4"/>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A224A19-D5BF-44DB-B945-70D507FBC36F}" type="slidenum">
              <a:rPr lang="en-US" smtClean="0"/>
              <a:pPr/>
              <a:t>‹#›</a:t>
            </a:fld>
            <a:endParaRPr lang="en-US"/>
          </a:p>
        </p:txBody>
      </p:sp>
      <p:sp>
        <p:nvSpPr>
          <p:cNvPr id="33" name="Rectangle 32"/>
          <p:cNvSpPr/>
          <p:nvPr/>
        </p:nvSpPr>
        <p:spPr>
          <a:xfrm>
            <a:off x="0" y="2372221"/>
            <a:ext cx="5545509" cy="5026517"/>
          </a:xfrm>
          <a:prstGeom prst="rect">
            <a:avLst/>
          </a:prstGeom>
          <a:solidFill>
            <a:schemeClr val="accent1"/>
          </a:solidFill>
          <a:ln>
            <a:noFill/>
          </a:ln>
          <a:effectLst>
            <a:outerShdw blurRad="50800" dist="38100" dir="2700000" algn="ctr" rotWithShape="0">
              <a:srgbClr val="000000">
                <a:alpha val="40000"/>
              </a:srgbClr>
            </a:outerShdw>
          </a:effectLst>
        </p:spPr>
        <p:style>
          <a:lnRef idx="2">
            <a:schemeClr val="accent1">
              <a:shade val="50000"/>
            </a:schemeClr>
          </a:lnRef>
          <a:fillRef idx="1">
            <a:schemeClr val="accent1"/>
          </a:fillRef>
          <a:effectRef idx="0">
            <a:schemeClr val="accent1"/>
          </a:effectRef>
          <a:fontRef idx="minor">
            <a:schemeClr val="lt1"/>
          </a:fontRef>
        </p:style>
        <p:txBody>
          <a:bodyPr lIns="164382" tIns="82191" rIns="164382" bIns="82191" rtlCol="0" anchor="ctr"/>
          <a:lstStyle/>
          <a:p>
            <a:pPr algn="ctr" rtl="0"/>
            <a:endParaRPr lang="en-US" kern="1200">
              <a:solidFill>
                <a:prstClr val="white"/>
              </a:solidFill>
              <a:latin typeface="Tw Cen MT"/>
              <a:ea typeface="+mn-ea"/>
              <a:cs typeface="+mn-cs"/>
            </a:endParaRPr>
          </a:p>
        </p:txBody>
      </p:sp>
      <p:cxnSp>
        <p:nvCxnSpPr>
          <p:cNvPr id="34" name="Straight Connector 33"/>
          <p:cNvCxnSpPr/>
          <p:nvPr/>
        </p:nvCxnSpPr>
        <p:spPr>
          <a:xfrm rot="5400000">
            <a:off x="3006366" y="4886994"/>
            <a:ext cx="4577969" cy="1594"/>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p:nvPr/>
        </p:nvCxnSpPr>
        <p:spPr>
          <a:xfrm>
            <a:off x="0" y="2598807"/>
            <a:ext cx="5325158" cy="240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a:off x="0" y="7181400"/>
            <a:ext cx="5325158" cy="2409"/>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a:xfrm>
            <a:off x="312165" y="2890132"/>
            <a:ext cx="4774279" cy="2080895"/>
          </a:xfrm>
        </p:spPr>
        <p:txBody>
          <a:bodyPr anchor="b">
            <a:normAutofit/>
          </a:bodyPr>
          <a:lstStyle>
            <a:lvl1pPr algn="l">
              <a:defRPr sz="4700" b="1" cap="none" spc="36" baseline="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defRPr>
            </a:lvl1pPr>
          </a:lstStyle>
          <a:p>
            <a:r>
              <a:rPr lang="en-US"/>
              <a:t>Click to edit Master title style</a:t>
            </a:r>
            <a:endParaRPr lang="en-US" dirty="0"/>
          </a:p>
        </p:txBody>
      </p:sp>
      <p:sp>
        <p:nvSpPr>
          <p:cNvPr id="4" name="Text Placeholder 3"/>
          <p:cNvSpPr>
            <a:spLocks noGrp="1"/>
          </p:cNvSpPr>
          <p:nvPr>
            <p:ph type="body" sz="half" idx="2"/>
          </p:nvPr>
        </p:nvSpPr>
        <p:spPr>
          <a:xfrm>
            <a:off x="306044" y="4971027"/>
            <a:ext cx="4774279" cy="2080895"/>
          </a:xfrm>
        </p:spPr>
        <p:txBody>
          <a:bodyPr>
            <a:normAutofit/>
          </a:bodyPr>
          <a:lstStyle>
            <a:lvl1pPr marL="0" indent="0">
              <a:buNone/>
              <a:defRPr sz="3200">
                <a:solidFill>
                  <a:srgbClr val="FFFFFF"/>
                </a:solidFill>
              </a:defRPr>
            </a:lvl1pPr>
            <a:lvl2pPr marL="821908" indent="0">
              <a:buNone/>
              <a:defRPr sz="2200"/>
            </a:lvl2pPr>
            <a:lvl3pPr marL="1643817" indent="0">
              <a:buNone/>
              <a:defRPr sz="1800"/>
            </a:lvl3pPr>
            <a:lvl4pPr marL="2465725" indent="0">
              <a:buNone/>
              <a:defRPr sz="1600"/>
            </a:lvl4pPr>
            <a:lvl5pPr marL="3287634" indent="0">
              <a:buNone/>
              <a:defRPr sz="1600"/>
            </a:lvl5pPr>
            <a:lvl6pPr marL="4109542" indent="0">
              <a:buNone/>
              <a:defRPr sz="1600"/>
            </a:lvl6pPr>
            <a:lvl7pPr marL="4931451" indent="0">
              <a:buNone/>
              <a:defRPr sz="1600"/>
            </a:lvl7pPr>
            <a:lvl8pPr marL="5753359" indent="0">
              <a:buNone/>
              <a:defRPr sz="1600"/>
            </a:lvl8pPr>
            <a:lvl9pPr marL="6575268" indent="0">
              <a:buNone/>
              <a:defRPr sz="1600"/>
            </a:lvl9pPr>
          </a:lstStyle>
          <a:p>
            <a:pPr lvl="0"/>
            <a:r>
              <a:rPr lang="en-US"/>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224A19-D5BF-44DB-B945-70D507FBC36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3312894" y="416662"/>
            <a:ext cx="4131588" cy="8877522"/>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918131" y="416662"/>
            <a:ext cx="12088720" cy="88775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0D2233A-4FCA-4281-AF80-13D10A13DF95}" type="datetimeFigureOut">
              <a:rPr lang="en-US" smtClean="0"/>
              <a:pPr/>
              <a:t>12/26/2022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A224A19-D5BF-44DB-B945-70D507FBC36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90" name="Rectangle 189"/>
          <p:cNvSpPr/>
          <p:nvPr/>
        </p:nvSpPr>
        <p:spPr>
          <a:xfrm>
            <a:off x="299922" y="208090"/>
            <a:ext cx="17811735" cy="9988296"/>
          </a:xfrm>
          <a:prstGeom prst="rect">
            <a:avLst/>
          </a:prstGeom>
          <a:noFill/>
          <a:ln w="19050" cmpd="sng">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164382" tIns="82191" rIns="164382" bIns="82191" rtlCol="0" anchor="ctr"/>
          <a:lstStyle/>
          <a:p>
            <a:pPr algn="ctr" rtl="0"/>
            <a:endParaRPr lang="en-US" kern="1200">
              <a:solidFill>
                <a:prstClr val="white"/>
              </a:solidFill>
              <a:latin typeface="Tw Cen MT"/>
              <a:ea typeface="+mn-ea"/>
              <a:cs typeface="+mn-cs"/>
            </a:endParaRPr>
          </a:p>
        </p:txBody>
      </p:sp>
      <p:sp>
        <p:nvSpPr>
          <p:cNvPr id="2" name="Title Placeholder 1"/>
          <p:cNvSpPr>
            <a:spLocks noGrp="1"/>
          </p:cNvSpPr>
          <p:nvPr>
            <p:ph type="title"/>
          </p:nvPr>
        </p:nvSpPr>
        <p:spPr>
          <a:xfrm>
            <a:off x="918131" y="416662"/>
            <a:ext cx="16526352" cy="1734079"/>
          </a:xfrm>
          <a:prstGeom prst="rect">
            <a:avLst/>
          </a:prstGeom>
        </p:spPr>
        <p:txBody>
          <a:bodyPr vert="horz" lIns="164382" tIns="82191" rIns="164382" bIns="82191"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918131" y="2427711"/>
            <a:ext cx="16526352" cy="6866473"/>
          </a:xfrm>
          <a:prstGeom prst="rect">
            <a:avLst/>
          </a:prstGeom>
        </p:spPr>
        <p:txBody>
          <a:bodyPr vert="horz" lIns="164382" tIns="82191" rIns="164382" bIns="82191"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18131" y="9576742"/>
            <a:ext cx="4284610" cy="553942"/>
          </a:xfrm>
          <a:prstGeom prst="rect">
            <a:avLst/>
          </a:prstGeom>
        </p:spPr>
        <p:txBody>
          <a:bodyPr vert="horz" lIns="164382" tIns="82191" rIns="164382" bIns="82191" rtlCol="0" anchor="ctr"/>
          <a:lstStyle>
            <a:lvl1pPr algn="l">
              <a:defRPr sz="2200">
                <a:solidFill>
                  <a:schemeClr val="tx2"/>
                </a:solidFill>
              </a:defRPr>
            </a:lvl1pPr>
          </a:lstStyle>
          <a:p>
            <a:fld id="{40D2233A-4FCA-4281-AF80-13D10A13DF95}" type="datetimeFigureOut">
              <a:rPr lang="en-US" smtClean="0"/>
              <a:pPr/>
              <a:t>12/26/2022</a:t>
            </a:fld>
            <a:endParaRPr lang="en-US"/>
          </a:p>
        </p:txBody>
      </p:sp>
      <p:sp>
        <p:nvSpPr>
          <p:cNvPr id="5" name="Footer Placeholder 4"/>
          <p:cNvSpPr>
            <a:spLocks noGrp="1"/>
          </p:cNvSpPr>
          <p:nvPr>
            <p:ph type="ftr" sz="quarter" idx="3"/>
          </p:nvPr>
        </p:nvSpPr>
        <p:spPr>
          <a:xfrm>
            <a:off x="5685348" y="9576742"/>
            <a:ext cx="6991918" cy="553942"/>
          </a:xfrm>
          <a:prstGeom prst="rect">
            <a:avLst/>
          </a:prstGeom>
        </p:spPr>
        <p:txBody>
          <a:bodyPr vert="horz" lIns="164382" tIns="82191" rIns="164382" bIns="82191" rtlCol="0" anchor="ctr"/>
          <a:lstStyle>
            <a:lvl1pPr algn="ctr">
              <a:defRPr sz="2200">
                <a:solidFill>
                  <a:schemeClr val="tx2"/>
                </a:solidFill>
              </a:defRPr>
            </a:lvl1pPr>
          </a:lstStyle>
          <a:p>
            <a:endParaRPr lang="en-US"/>
          </a:p>
        </p:txBody>
      </p:sp>
      <p:sp>
        <p:nvSpPr>
          <p:cNvPr id="6" name="Slide Number Placeholder 5"/>
          <p:cNvSpPr>
            <a:spLocks noGrp="1"/>
          </p:cNvSpPr>
          <p:nvPr>
            <p:ph type="sldNum" sz="quarter" idx="4"/>
          </p:nvPr>
        </p:nvSpPr>
        <p:spPr>
          <a:xfrm>
            <a:off x="13159873" y="9576742"/>
            <a:ext cx="4284610" cy="553942"/>
          </a:xfrm>
          <a:prstGeom prst="rect">
            <a:avLst/>
          </a:prstGeom>
        </p:spPr>
        <p:txBody>
          <a:bodyPr vert="horz" lIns="164382" tIns="82191" rIns="164382" bIns="82191" rtlCol="0" anchor="ctr"/>
          <a:lstStyle>
            <a:lvl1pPr algn="r">
              <a:defRPr sz="2200">
                <a:solidFill>
                  <a:schemeClr val="tx2"/>
                </a:solidFill>
              </a:defRPr>
            </a:lvl1pPr>
          </a:lstStyle>
          <a:p>
            <a:fld id="{0A224A19-D5BF-44DB-B945-70D507FBC36F}" type="slidenum">
              <a:rPr lang="en-US" smtClean="0"/>
              <a:pPr/>
              <a:t>‹#›</a:t>
            </a:fld>
            <a:endParaRPr lang="en-US"/>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defTabSz="1643817" rtl="0" eaLnBrk="1" latinLnBrk="0" hangingPunct="1">
        <a:spcBef>
          <a:spcPct val="0"/>
        </a:spcBef>
        <a:buNone/>
        <a:tabLst>
          <a:tab pos="6886338" algn="l"/>
        </a:tabLst>
        <a:defRPr sz="6500" b="1" kern="1200" cap="none" spc="90">
          <a:ln w="13335" cmpd="sng">
            <a:solidFill>
              <a:schemeClr val="accent1">
                <a:lumMod val="50000"/>
              </a:schemeClr>
            </a:solidFill>
            <a:prstDash val="solid"/>
          </a:ln>
          <a:solidFill>
            <a:schemeClr val="accent6">
              <a:tint val="1000"/>
            </a:schemeClr>
          </a:solidFill>
          <a:effectLst/>
          <a:latin typeface="+mj-lt"/>
          <a:ea typeface="+mj-ea"/>
          <a:cs typeface="+mj-cs"/>
        </a:defRPr>
      </a:lvl1pPr>
    </p:titleStyle>
    <p:bodyStyle>
      <a:lvl1pPr marL="493145" indent="-493145" algn="l" defTabSz="1643817" rtl="0" eaLnBrk="1" latinLnBrk="0" hangingPunct="1">
        <a:spcBef>
          <a:spcPct val="20000"/>
        </a:spcBef>
        <a:buClr>
          <a:schemeClr val="accent1">
            <a:lumMod val="60000"/>
            <a:lumOff val="40000"/>
          </a:schemeClr>
        </a:buClr>
        <a:buFont typeface="Arial" pitchFamily="34" charset="0"/>
        <a:buChar char="•"/>
        <a:defRPr sz="4300" kern="1200">
          <a:solidFill>
            <a:schemeClr val="tx2"/>
          </a:solidFill>
          <a:latin typeface="+mn-lt"/>
          <a:ea typeface="+mn-ea"/>
          <a:cs typeface="+mn-cs"/>
        </a:defRPr>
      </a:lvl1pPr>
      <a:lvl2pPr marL="986290" indent="-328763" algn="l" defTabSz="1643817" rtl="0" eaLnBrk="1" latinLnBrk="0" hangingPunct="1">
        <a:spcBef>
          <a:spcPct val="20000"/>
        </a:spcBef>
        <a:buClr>
          <a:schemeClr val="accent1">
            <a:lumMod val="60000"/>
            <a:lumOff val="40000"/>
          </a:schemeClr>
        </a:buClr>
        <a:buFont typeface="Arial" pitchFamily="34" charset="0"/>
        <a:buChar char="•"/>
        <a:defRPr sz="3600" kern="1200">
          <a:solidFill>
            <a:schemeClr val="tx1"/>
          </a:solidFill>
          <a:latin typeface="+mn-lt"/>
          <a:ea typeface="+mn-ea"/>
          <a:cs typeface="+mn-cs"/>
        </a:defRPr>
      </a:lvl2pPr>
      <a:lvl3pPr marL="1643817" indent="-410954" algn="l" defTabSz="1643817" rtl="0" eaLnBrk="1" latinLnBrk="0" hangingPunct="1">
        <a:spcBef>
          <a:spcPct val="20000"/>
        </a:spcBef>
        <a:buClr>
          <a:schemeClr val="accent2"/>
        </a:buClr>
        <a:buFont typeface="Arial" pitchFamily="34" charset="0"/>
        <a:buChar char="•"/>
        <a:defRPr sz="3600" kern="1200">
          <a:solidFill>
            <a:schemeClr val="tx2"/>
          </a:solidFill>
          <a:latin typeface="+mn-lt"/>
          <a:ea typeface="+mn-ea"/>
          <a:cs typeface="+mn-cs"/>
        </a:defRPr>
      </a:lvl3pPr>
      <a:lvl4pPr marL="2136962" indent="-410954" algn="l" defTabSz="1643817" rtl="0" eaLnBrk="1" latinLnBrk="0" hangingPunct="1">
        <a:spcBef>
          <a:spcPct val="20000"/>
        </a:spcBef>
        <a:buClr>
          <a:schemeClr val="accent3"/>
        </a:buClr>
        <a:buFont typeface="Arial" pitchFamily="34" charset="0"/>
        <a:buChar char="•"/>
        <a:defRPr sz="3200" kern="1200">
          <a:solidFill>
            <a:schemeClr val="tx1"/>
          </a:solidFill>
          <a:latin typeface="+mn-lt"/>
          <a:ea typeface="+mn-ea"/>
          <a:cs typeface="+mn-cs"/>
        </a:defRPr>
      </a:lvl4pPr>
      <a:lvl5pPr marL="2630107" indent="-410954" algn="l" defTabSz="1643817" rtl="0" eaLnBrk="1" latinLnBrk="0" hangingPunct="1">
        <a:spcBef>
          <a:spcPct val="20000"/>
        </a:spcBef>
        <a:buClr>
          <a:schemeClr val="accent4"/>
        </a:buClr>
        <a:buFont typeface="Arial" pitchFamily="34" charset="0"/>
        <a:buChar char="•"/>
        <a:defRPr sz="2900" kern="1200" baseline="0">
          <a:solidFill>
            <a:schemeClr val="tx2"/>
          </a:solidFill>
          <a:latin typeface="+mn-lt"/>
          <a:ea typeface="+mn-ea"/>
          <a:cs typeface="+mn-cs"/>
        </a:defRPr>
      </a:lvl5pPr>
      <a:lvl6pPr marL="3041061" indent="-328763" algn="l" defTabSz="1643817" rtl="0" eaLnBrk="1" latinLnBrk="0" hangingPunct="1">
        <a:spcBef>
          <a:spcPct val="20000"/>
        </a:spcBef>
        <a:buClr>
          <a:schemeClr val="accent5"/>
        </a:buClr>
        <a:buFont typeface="Arial" pitchFamily="34" charset="0"/>
        <a:buChar char="•"/>
        <a:defRPr sz="2900" kern="1200">
          <a:solidFill>
            <a:schemeClr val="tx1"/>
          </a:solidFill>
          <a:latin typeface="+mn-lt"/>
          <a:ea typeface="+mn-ea"/>
          <a:cs typeface="+mn-cs"/>
        </a:defRPr>
      </a:lvl6pPr>
      <a:lvl7pPr marL="3452015" indent="-328763" algn="l" defTabSz="1643817" rtl="0" eaLnBrk="1" latinLnBrk="0" hangingPunct="1">
        <a:spcBef>
          <a:spcPct val="20000"/>
        </a:spcBef>
        <a:buClr>
          <a:schemeClr val="accent6"/>
        </a:buClr>
        <a:buFont typeface="Arial" pitchFamily="34" charset="0"/>
        <a:buChar char="•"/>
        <a:defRPr sz="2900" kern="1200">
          <a:solidFill>
            <a:schemeClr val="tx1"/>
          </a:solidFill>
          <a:latin typeface="+mn-lt"/>
          <a:ea typeface="+mn-ea"/>
          <a:cs typeface="+mn-cs"/>
        </a:defRPr>
      </a:lvl7pPr>
      <a:lvl8pPr marL="3862970" indent="-328763" algn="l" defTabSz="1643817" rtl="0" eaLnBrk="1" latinLnBrk="0" hangingPunct="1">
        <a:spcBef>
          <a:spcPct val="20000"/>
        </a:spcBef>
        <a:buClr>
          <a:schemeClr val="accent3"/>
        </a:buClr>
        <a:buFont typeface="Arial" pitchFamily="34" charset="0"/>
        <a:buChar char="•"/>
        <a:defRPr sz="2900" kern="1200">
          <a:solidFill>
            <a:schemeClr val="tx1"/>
          </a:solidFill>
          <a:latin typeface="+mn-lt"/>
          <a:ea typeface="+mn-ea"/>
          <a:cs typeface="+mn-cs"/>
        </a:defRPr>
      </a:lvl8pPr>
      <a:lvl9pPr marL="4273924" indent="-328763" algn="l" defTabSz="1643817" rtl="0" eaLnBrk="1" latinLnBrk="0" hangingPunct="1">
        <a:spcBef>
          <a:spcPct val="20000"/>
        </a:spcBef>
        <a:buClr>
          <a:schemeClr val="accent6"/>
        </a:buClr>
        <a:buFont typeface="Arial" pitchFamily="34" charset="0"/>
        <a:buChar char="•"/>
        <a:defRPr sz="2900" kern="1200">
          <a:solidFill>
            <a:schemeClr val="tx1"/>
          </a:solidFill>
          <a:latin typeface="+mn-lt"/>
          <a:ea typeface="+mn-ea"/>
          <a:cs typeface="+mn-cs"/>
        </a:defRPr>
      </a:lvl9pPr>
    </p:bodyStyle>
    <p:otherStyle>
      <a:defPPr>
        <a:defRPr lang="en-US"/>
      </a:defPPr>
      <a:lvl1pPr marL="0" algn="l" defTabSz="1643817" rtl="0" eaLnBrk="1" latinLnBrk="0" hangingPunct="1">
        <a:defRPr sz="3200" kern="1200">
          <a:solidFill>
            <a:schemeClr val="tx1"/>
          </a:solidFill>
          <a:latin typeface="+mn-lt"/>
          <a:ea typeface="+mn-ea"/>
          <a:cs typeface="+mn-cs"/>
        </a:defRPr>
      </a:lvl1pPr>
      <a:lvl2pPr marL="821908" algn="l" defTabSz="1643817" rtl="0" eaLnBrk="1" latinLnBrk="0" hangingPunct="1">
        <a:defRPr sz="3200" kern="1200">
          <a:solidFill>
            <a:schemeClr val="tx1"/>
          </a:solidFill>
          <a:latin typeface="+mn-lt"/>
          <a:ea typeface="+mn-ea"/>
          <a:cs typeface="+mn-cs"/>
        </a:defRPr>
      </a:lvl2pPr>
      <a:lvl3pPr marL="1643817" algn="l" defTabSz="1643817" rtl="0" eaLnBrk="1" latinLnBrk="0" hangingPunct="1">
        <a:defRPr sz="3200" kern="1200">
          <a:solidFill>
            <a:schemeClr val="tx1"/>
          </a:solidFill>
          <a:latin typeface="+mn-lt"/>
          <a:ea typeface="+mn-ea"/>
          <a:cs typeface="+mn-cs"/>
        </a:defRPr>
      </a:lvl3pPr>
      <a:lvl4pPr marL="2465725" algn="l" defTabSz="1643817" rtl="0" eaLnBrk="1" latinLnBrk="0" hangingPunct="1">
        <a:defRPr sz="3200" kern="1200">
          <a:solidFill>
            <a:schemeClr val="tx1"/>
          </a:solidFill>
          <a:latin typeface="+mn-lt"/>
          <a:ea typeface="+mn-ea"/>
          <a:cs typeface="+mn-cs"/>
        </a:defRPr>
      </a:lvl4pPr>
      <a:lvl5pPr marL="3287634" algn="l" defTabSz="1643817" rtl="0" eaLnBrk="1" latinLnBrk="0" hangingPunct="1">
        <a:defRPr sz="3200" kern="1200">
          <a:solidFill>
            <a:schemeClr val="tx1"/>
          </a:solidFill>
          <a:latin typeface="+mn-lt"/>
          <a:ea typeface="+mn-ea"/>
          <a:cs typeface="+mn-cs"/>
        </a:defRPr>
      </a:lvl5pPr>
      <a:lvl6pPr marL="4109542" algn="l" defTabSz="1643817" rtl="0" eaLnBrk="1" latinLnBrk="0" hangingPunct="1">
        <a:defRPr sz="3200" kern="1200">
          <a:solidFill>
            <a:schemeClr val="tx1"/>
          </a:solidFill>
          <a:latin typeface="+mn-lt"/>
          <a:ea typeface="+mn-ea"/>
          <a:cs typeface="+mn-cs"/>
        </a:defRPr>
      </a:lvl6pPr>
      <a:lvl7pPr marL="4931451" algn="l" defTabSz="1643817" rtl="0" eaLnBrk="1" latinLnBrk="0" hangingPunct="1">
        <a:defRPr sz="3200" kern="1200">
          <a:solidFill>
            <a:schemeClr val="tx1"/>
          </a:solidFill>
          <a:latin typeface="+mn-lt"/>
          <a:ea typeface="+mn-ea"/>
          <a:cs typeface="+mn-cs"/>
        </a:defRPr>
      </a:lvl7pPr>
      <a:lvl8pPr marL="5753359" algn="l" defTabSz="1643817" rtl="0" eaLnBrk="1" latinLnBrk="0" hangingPunct="1">
        <a:defRPr sz="3200" kern="1200">
          <a:solidFill>
            <a:schemeClr val="tx1"/>
          </a:solidFill>
          <a:latin typeface="+mn-lt"/>
          <a:ea typeface="+mn-ea"/>
          <a:cs typeface="+mn-cs"/>
        </a:defRPr>
      </a:lvl8pPr>
      <a:lvl9pPr marL="6575268" algn="l" defTabSz="1643817" rtl="0" eaLnBrk="1" latinLnBrk="0" hangingPunct="1">
        <a:defRPr sz="32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3.xml"/><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6.xml"/><Relationship Id="rId5" Type="http://schemas.openxmlformats.org/officeDocument/2006/relationships/image" Target="../media/image13.jpeg"/><Relationship Id="rId4" Type="http://schemas.openxmlformats.org/officeDocument/2006/relationships/image" Target="../media/image12.jpeg"/></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7.xml"/><Relationship Id="rId5" Type="http://schemas.openxmlformats.org/officeDocument/2006/relationships/image" Target="../media/image17.jpeg"/><Relationship Id="rId4" Type="http://schemas.openxmlformats.org/officeDocument/2006/relationships/image" Target="../media/image16.jpeg"/></Relationships>
</file>

<file path=ppt/slides/_rels/slide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5" Type="http://schemas.openxmlformats.org/officeDocument/2006/relationships/image" Target="../media/image21.jpeg"/><Relationship Id="rId4" Type="http://schemas.openxmlformats.org/officeDocument/2006/relationships/image" Target="../media/image20.jpeg"/></Relationships>
</file>

<file path=ppt/slides/_rels/slide10.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1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jpeg"/><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1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3.xml"/><Relationship Id="rId5" Type="http://schemas.openxmlformats.org/officeDocument/2006/relationships/image" Target="../media/image34.jpeg"/><Relationship Id="rId4" Type="http://schemas.openxmlformats.org/officeDocument/2006/relationships/image" Target="../media/image33.jpeg"/></Relationships>
</file>

<file path=ppt/slides/_rels/slide1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3.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 Id="rId4" Type="http://schemas.openxmlformats.org/officeDocument/2006/relationships/image" Target="../media/image42.jpeg"/></Relationships>
</file>

<file path=ppt/slides/_rels/slide15.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43.jpeg"/><Relationship Id="rId1" Type="http://schemas.openxmlformats.org/officeDocument/2006/relationships/slideLayout" Target="../slideLayouts/slideLayout2.xml"/><Relationship Id="rId6" Type="http://schemas.openxmlformats.org/officeDocument/2006/relationships/image" Target="../media/image47.jpeg"/><Relationship Id="rId5" Type="http://schemas.openxmlformats.org/officeDocument/2006/relationships/image" Target="../media/image46.jpeg"/><Relationship Id="rId4" Type="http://schemas.openxmlformats.org/officeDocument/2006/relationships/image" Target="../media/image45.jpeg"/></Relationships>
</file>

<file path=ppt/slides/_rels/slide16.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3.xml"/><Relationship Id="rId6" Type="http://schemas.openxmlformats.org/officeDocument/2006/relationships/image" Target="../media/image52.jpeg"/><Relationship Id="rId5" Type="http://schemas.openxmlformats.org/officeDocument/2006/relationships/image" Target="../media/image51.jpeg"/><Relationship Id="rId4" Type="http://schemas.openxmlformats.org/officeDocument/2006/relationships/image" Target="../media/image50.jpeg"/></Relationships>
</file>

<file path=ppt/slides/_rels/slide17.xml.rels><?xml version="1.0" encoding="UTF-8" standalone="yes"?>
<Relationships xmlns="http://schemas.openxmlformats.org/package/2006/relationships"><Relationship Id="rId3" Type="http://schemas.openxmlformats.org/officeDocument/2006/relationships/image" Target="../media/image53.jpeg"/><Relationship Id="rId7" Type="http://schemas.openxmlformats.org/officeDocument/2006/relationships/image" Target="../media/image57.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6.jpeg"/><Relationship Id="rId5" Type="http://schemas.openxmlformats.org/officeDocument/2006/relationships/image" Target="../media/image55.jpeg"/><Relationship Id="rId4" Type="http://schemas.openxmlformats.org/officeDocument/2006/relationships/image" Target="../media/image54.jpeg"/></Relationships>
</file>

<file path=ppt/slides/_rels/slide18.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3.xml"/><Relationship Id="rId5" Type="http://schemas.openxmlformats.org/officeDocument/2006/relationships/image" Target="../media/image61.jpeg"/><Relationship Id="rId4" Type="http://schemas.openxmlformats.org/officeDocument/2006/relationships/image" Target="../media/image60.jpeg"/></Relationships>
</file>

<file path=ppt/slides/_rels/slide1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6.xml"/><Relationship Id="rId6" Type="http://schemas.openxmlformats.org/officeDocument/2006/relationships/image" Target="../media/image66.jpeg"/><Relationship Id="rId5" Type="http://schemas.openxmlformats.org/officeDocument/2006/relationships/image" Target="../media/image65.png"/><Relationship Id="rId4" Type="http://schemas.openxmlformats.org/officeDocument/2006/relationships/image" Target="../media/image64.jpeg"/></Relationships>
</file>

<file path=ppt/slides/_rels/slide20.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6.xml"/><Relationship Id="rId6" Type="http://schemas.openxmlformats.org/officeDocument/2006/relationships/image" Target="../media/image71.jpeg"/><Relationship Id="rId5" Type="http://schemas.openxmlformats.org/officeDocument/2006/relationships/image" Target="../media/image70.jpeg"/><Relationship Id="rId4" Type="http://schemas.openxmlformats.org/officeDocument/2006/relationships/image" Target="../media/image69.jpeg"/></Relationships>
</file>

<file path=ppt/slides/_rels/slide21.xml.rels><?xml version="1.0" encoding="UTF-8" standalone="yes"?>
<Relationships xmlns="http://schemas.openxmlformats.org/package/2006/relationships"><Relationship Id="rId3" Type="http://schemas.openxmlformats.org/officeDocument/2006/relationships/image" Target="../media/image73.jpeg"/><Relationship Id="rId7" Type="http://schemas.openxmlformats.org/officeDocument/2006/relationships/image" Target="../media/image76.jpeg"/><Relationship Id="rId2" Type="http://schemas.openxmlformats.org/officeDocument/2006/relationships/image" Target="../media/image72.jpeg"/><Relationship Id="rId1" Type="http://schemas.openxmlformats.org/officeDocument/2006/relationships/slideLayout" Target="../slideLayouts/slideLayout6.xml"/><Relationship Id="rId6" Type="http://schemas.openxmlformats.org/officeDocument/2006/relationships/image" Target="../media/image75.jpeg"/><Relationship Id="rId5" Type="http://schemas.openxmlformats.org/officeDocument/2006/relationships/image" Target="../media/image74.jpeg"/><Relationship Id="rId4" Type="http://schemas.openxmlformats.org/officeDocument/2006/relationships/image" Target="../media/image6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jpeg"/><Relationship Id="rId1" Type="http://schemas.openxmlformats.org/officeDocument/2006/relationships/slideLayout" Target="../slideLayouts/slideLayout4.xml"/><Relationship Id="rId5" Type="http://schemas.openxmlformats.org/officeDocument/2006/relationships/image" Target="../media/image80.jpeg"/><Relationship Id="rId4" Type="http://schemas.openxmlformats.org/officeDocument/2006/relationships/image" Target="../media/image79.jpeg"/></Relationships>
</file>

<file path=ppt/slides/_rels/slide24.xml.rels><?xml version="1.0" encoding="UTF-8" standalone="yes"?>
<Relationships xmlns="http://schemas.openxmlformats.org/package/2006/relationships"><Relationship Id="rId3" Type="http://schemas.openxmlformats.org/officeDocument/2006/relationships/image" Target="../media/image82.jpeg"/><Relationship Id="rId2" Type="http://schemas.openxmlformats.org/officeDocument/2006/relationships/image" Target="../media/image81.jpeg"/><Relationship Id="rId1" Type="http://schemas.openxmlformats.org/officeDocument/2006/relationships/slideLayout" Target="../slideLayouts/slideLayout6.xml"/><Relationship Id="rId6" Type="http://schemas.openxmlformats.org/officeDocument/2006/relationships/image" Target="../media/image85.jpeg"/><Relationship Id="rId5" Type="http://schemas.openxmlformats.org/officeDocument/2006/relationships/image" Target="../media/image84.jpeg"/><Relationship Id="rId4" Type="http://schemas.openxmlformats.org/officeDocument/2006/relationships/image" Target="../media/image83.jpeg"/></Relationships>
</file>

<file path=ppt/slides/_rels/slide25.xml.rels><?xml version="1.0" encoding="UTF-8" standalone="yes"?>
<Relationships xmlns="http://schemas.openxmlformats.org/package/2006/relationships"><Relationship Id="rId2" Type="http://schemas.openxmlformats.org/officeDocument/2006/relationships/image" Target="../media/image86.jpeg"/><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88.jpeg"/><Relationship Id="rId2" Type="http://schemas.openxmlformats.org/officeDocument/2006/relationships/image" Target="../media/image87.jpeg"/><Relationship Id="rId1" Type="http://schemas.openxmlformats.org/officeDocument/2006/relationships/slideLayout" Target="../slideLayouts/slideLayout5.xml"/><Relationship Id="rId4" Type="http://schemas.openxmlformats.org/officeDocument/2006/relationships/image" Target="../media/image89.jpeg"/></Relationships>
</file>

<file path=ppt/slides/_rels/slide27.xml.rels><?xml version="1.0" encoding="UTF-8" standalone="yes"?>
<Relationships xmlns="http://schemas.openxmlformats.org/package/2006/relationships"><Relationship Id="rId2" Type="http://schemas.openxmlformats.org/officeDocument/2006/relationships/image" Target="../media/image90.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92.png"/><Relationship Id="rId2" Type="http://schemas.openxmlformats.org/officeDocument/2006/relationships/image" Target="../media/image91.png"/><Relationship Id="rId1" Type="http://schemas.openxmlformats.org/officeDocument/2006/relationships/slideLayout" Target="../slideLayouts/slideLayout8.xml"/></Relationships>
</file>

<file path=ppt/slides/_rels/slide29.xml.rels><?xml version="1.0" encoding="UTF-8" standalone="yes"?>
<Relationships xmlns="http://schemas.openxmlformats.org/package/2006/relationships"><Relationship Id="rId2" Type="http://schemas.openxmlformats.org/officeDocument/2006/relationships/image" Target="../media/image9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94.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96.jpeg"/><Relationship Id="rId2" Type="http://schemas.openxmlformats.org/officeDocument/2006/relationships/image" Target="../media/image95.jpeg"/><Relationship Id="rId1" Type="http://schemas.openxmlformats.org/officeDocument/2006/relationships/slideLayout" Target="../slideLayouts/slideLayout1.xml"/><Relationship Id="rId4" Type="http://schemas.openxmlformats.org/officeDocument/2006/relationships/image" Target="../media/image97.jpeg"/></Relationships>
</file>

<file path=ppt/slides/_rels/slide32.xml.rels><?xml version="1.0" encoding="UTF-8" standalone="yes"?>
<Relationships xmlns="http://schemas.openxmlformats.org/package/2006/relationships"><Relationship Id="rId3" Type="http://schemas.openxmlformats.org/officeDocument/2006/relationships/image" Target="../media/image99.png"/><Relationship Id="rId2" Type="http://schemas.openxmlformats.org/officeDocument/2006/relationships/image" Target="../media/image98.png"/><Relationship Id="rId1" Type="http://schemas.openxmlformats.org/officeDocument/2006/relationships/slideLayout" Target="../slideLayouts/slideLayout5.xml"/></Relationships>
</file>

<file path=ppt/slides/_rels/slide33.xml.rels><?xml version="1.0" encoding="UTF-8" standalone="yes"?>
<Relationships xmlns="http://schemas.openxmlformats.org/package/2006/relationships"><Relationship Id="rId2" Type="http://schemas.openxmlformats.org/officeDocument/2006/relationships/image" Target="../media/image100.jpeg"/><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8" Type="http://schemas.openxmlformats.org/officeDocument/2006/relationships/image" Target="../media/image107.png"/><Relationship Id="rId3" Type="http://schemas.openxmlformats.org/officeDocument/2006/relationships/image" Target="../media/image102.png"/><Relationship Id="rId7" Type="http://schemas.openxmlformats.org/officeDocument/2006/relationships/image" Target="../media/image106.png"/><Relationship Id="rId2" Type="http://schemas.openxmlformats.org/officeDocument/2006/relationships/image" Target="../media/image101.png"/><Relationship Id="rId1" Type="http://schemas.openxmlformats.org/officeDocument/2006/relationships/slideLayout" Target="../slideLayouts/slideLayout7.xml"/><Relationship Id="rId6" Type="http://schemas.openxmlformats.org/officeDocument/2006/relationships/image" Target="../media/image105.png"/><Relationship Id="rId11" Type="http://schemas.openxmlformats.org/officeDocument/2006/relationships/image" Target="../media/image110.png"/><Relationship Id="rId5" Type="http://schemas.openxmlformats.org/officeDocument/2006/relationships/image" Target="../media/image104.png"/><Relationship Id="rId10" Type="http://schemas.openxmlformats.org/officeDocument/2006/relationships/image" Target="../media/image109.png"/><Relationship Id="rId4" Type="http://schemas.openxmlformats.org/officeDocument/2006/relationships/image" Target="../media/image103.png"/><Relationship Id="rId9" Type="http://schemas.openxmlformats.org/officeDocument/2006/relationships/image" Target="../media/image108.png"/></Relationships>
</file>

<file path=ppt/slides/_rels/slide35.xml.rels><?xml version="1.0" encoding="UTF-8" standalone="yes"?>
<Relationships xmlns="http://schemas.openxmlformats.org/package/2006/relationships"><Relationship Id="rId8" Type="http://schemas.openxmlformats.org/officeDocument/2006/relationships/image" Target="../media/image117.png"/><Relationship Id="rId3" Type="http://schemas.openxmlformats.org/officeDocument/2006/relationships/image" Target="../media/image112.png"/><Relationship Id="rId7" Type="http://schemas.openxmlformats.org/officeDocument/2006/relationships/image" Target="../media/image116.png"/><Relationship Id="rId12" Type="http://schemas.openxmlformats.org/officeDocument/2006/relationships/image" Target="../media/image121.png"/><Relationship Id="rId2" Type="http://schemas.openxmlformats.org/officeDocument/2006/relationships/image" Target="../media/image111.png"/><Relationship Id="rId1" Type="http://schemas.openxmlformats.org/officeDocument/2006/relationships/slideLayout" Target="../slideLayouts/slideLayout7.xml"/><Relationship Id="rId6" Type="http://schemas.openxmlformats.org/officeDocument/2006/relationships/image" Target="../media/image115.png"/><Relationship Id="rId11" Type="http://schemas.openxmlformats.org/officeDocument/2006/relationships/image" Target="../media/image120.png"/><Relationship Id="rId5" Type="http://schemas.openxmlformats.org/officeDocument/2006/relationships/image" Target="../media/image114.png"/><Relationship Id="rId10" Type="http://schemas.openxmlformats.org/officeDocument/2006/relationships/image" Target="../media/image119.png"/><Relationship Id="rId4" Type="http://schemas.openxmlformats.org/officeDocument/2006/relationships/image" Target="../media/image113.png"/><Relationship Id="rId9" Type="http://schemas.openxmlformats.org/officeDocument/2006/relationships/image" Target="../media/image118.png"/></Relationships>
</file>

<file path=ppt/slides/_rels/slide36.xml.rels><?xml version="1.0" encoding="UTF-8" standalone="yes"?>
<Relationships xmlns="http://schemas.openxmlformats.org/package/2006/relationships"><Relationship Id="rId8" Type="http://schemas.openxmlformats.org/officeDocument/2006/relationships/image" Target="../media/image128.png"/><Relationship Id="rId3" Type="http://schemas.openxmlformats.org/officeDocument/2006/relationships/image" Target="../media/image123.jpeg"/><Relationship Id="rId7" Type="http://schemas.openxmlformats.org/officeDocument/2006/relationships/image" Target="../media/image127.png"/><Relationship Id="rId2" Type="http://schemas.openxmlformats.org/officeDocument/2006/relationships/image" Target="../media/image122.jpeg"/><Relationship Id="rId1" Type="http://schemas.openxmlformats.org/officeDocument/2006/relationships/slideLayout" Target="../slideLayouts/slideLayout8.xml"/><Relationship Id="rId6" Type="http://schemas.openxmlformats.org/officeDocument/2006/relationships/image" Target="../media/image126.png"/><Relationship Id="rId5" Type="http://schemas.openxmlformats.org/officeDocument/2006/relationships/image" Target="../media/image125.png"/><Relationship Id="rId4" Type="http://schemas.openxmlformats.org/officeDocument/2006/relationships/image" Target="../media/image124.emf"/><Relationship Id="rId9" Type="http://schemas.openxmlformats.org/officeDocument/2006/relationships/image" Target="../media/image129.png"/></Relationships>
</file>

<file path=ppt/slides/_rels/slide37.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133.jpeg"/><Relationship Id="rId2" Type="http://schemas.openxmlformats.org/officeDocument/2006/relationships/image" Target="../media/image132.jpeg"/><Relationship Id="rId1" Type="http://schemas.openxmlformats.org/officeDocument/2006/relationships/slideLayout" Target="../slideLayouts/slideLayout8.xml"/><Relationship Id="rId5" Type="http://schemas.openxmlformats.org/officeDocument/2006/relationships/image" Target="../media/image135.jpeg"/><Relationship Id="rId4" Type="http://schemas.openxmlformats.org/officeDocument/2006/relationships/image" Target="../media/image134.jpeg"/></Relationships>
</file>

<file path=ppt/slides/_rels/slide39.xml.rels><?xml version="1.0" encoding="UTF-8" standalone="yes"?>
<Relationships xmlns="http://schemas.openxmlformats.org/package/2006/relationships"><Relationship Id="rId3" Type="http://schemas.openxmlformats.org/officeDocument/2006/relationships/image" Target="../media/image137.jpeg"/><Relationship Id="rId2" Type="http://schemas.openxmlformats.org/officeDocument/2006/relationships/image" Target="../media/image136.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39.jpeg"/><Relationship Id="rId2" Type="http://schemas.openxmlformats.org/officeDocument/2006/relationships/image" Target="../media/image138.png"/><Relationship Id="rId1" Type="http://schemas.openxmlformats.org/officeDocument/2006/relationships/slideLayout" Target="../slideLayouts/slideLayout4.xml"/><Relationship Id="rId4" Type="http://schemas.openxmlformats.org/officeDocument/2006/relationships/image" Target="../media/image140.png"/></Relationships>
</file>

<file path=ppt/slides/_rels/slide41.xml.rels><?xml version="1.0" encoding="UTF-8" standalone="yes"?>
<Relationships xmlns="http://schemas.openxmlformats.org/package/2006/relationships"><Relationship Id="rId3" Type="http://schemas.openxmlformats.org/officeDocument/2006/relationships/image" Target="../media/image142.png"/><Relationship Id="rId2" Type="http://schemas.openxmlformats.org/officeDocument/2006/relationships/image" Target="../media/image141.pn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143.png"/><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145.jpeg"/><Relationship Id="rId2" Type="http://schemas.openxmlformats.org/officeDocument/2006/relationships/image" Target="../media/image144.jpeg"/><Relationship Id="rId1" Type="http://schemas.openxmlformats.org/officeDocument/2006/relationships/slideLayout" Target="../slideLayouts/slideLayout6.xml"/><Relationship Id="rId4" Type="http://schemas.openxmlformats.org/officeDocument/2006/relationships/image" Target="../media/image146.jpe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3000"/>
                <a:shade val="97000"/>
                <a:satMod val="230000"/>
              </a:schemeClr>
            </a:gs>
            <a:gs pos="100000">
              <a:schemeClr val="bg2">
                <a:shade val="35000"/>
                <a:satMod val="250000"/>
              </a:schemeClr>
            </a:gs>
          </a:gsLst>
          <a:path path="circle">
            <a:fillToRect l="15000" t="50000" r="85000" b="60000"/>
          </a:path>
        </a:gradFill>
        <a:effectLst/>
      </p:bgPr>
    </p:bg>
    <p:spTree>
      <p:nvGrpSpPr>
        <p:cNvPr id="1" name=""/>
        <p:cNvGrpSpPr/>
        <p:nvPr/>
      </p:nvGrpSpPr>
      <p:grpSpPr>
        <a:xfrm>
          <a:off x="0" y="0"/>
          <a:ext cx="0" cy="0"/>
          <a:chOff x="0" y="0"/>
          <a:chExt cx="0" cy="0"/>
        </a:xfrm>
      </p:grpSpPr>
      <p:pic>
        <p:nvPicPr>
          <p:cNvPr id="3" name="Picture 2" descr="TRANSPARENT BG WHITE.PNG"/>
          <p:cNvPicPr>
            <a:picLocks noChangeAspect="1"/>
          </p:cNvPicPr>
          <p:nvPr/>
        </p:nvPicPr>
        <p:blipFill>
          <a:blip r:embed="rId2" cstate="print"/>
          <a:stretch>
            <a:fillRect/>
          </a:stretch>
        </p:blipFill>
        <p:spPr>
          <a:xfrm>
            <a:off x="684362" y="1097781"/>
            <a:ext cx="8352928" cy="8352928"/>
          </a:xfrm>
          <a:prstGeom prst="rect">
            <a:avLst/>
          </a:prstGeom>
        </p:spPr>
      </p:pic>
    </p:spTree>
    <p:extLst>
      <p:ext uri="{BB962C8B-B14F-4D97-AF65-F5344CB8AC3E}">
        <p14:creationId xmlns:p14="http://schemas.microsoft.com/office/powerpoint/2010/main" val="3182688520"/>
      </p:ext>
    </p:extLst>
  </p:cSld>
  <p:clrMapOvr>
    <a:masterClrMapping/>
  </p:clrMapOvr>
  <p:transition spd="slow">
    <p:randomBar dir="vert"/>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20937747">
            <a:off x="12396521" y="4023959"/>
            <a:ext cx="7878729" cy="6516391"/>
          </a:xfrm>
          <a:prstGeom prst="rect">
            <a:avLst/>
          </a:prstGeom>
        </p:spPr>
      </p:pic>
      <p:sp>
        <p:nvSpPr>
          <p:cNvPr id="2" name="Title 1"/>
          <p:cNvSpPr>
            <a:spLocks noGrp="1"/>
          </p:cNvSpPr>
          <p:nvPr>
            <p:ph type="title"/>
          </p:nvPr>
        </p:nvSpPr>
        <p:spPr>
          <a:xfrm>
            <a:off x="972394" y="233685"/>
            <a:ext cx="15769752" cy="1944216"/>
          </a:xfrm>
        </p:spPr>
        <p:txBody>
          <a:bodyPr>
            <a:normAutofit fontScale="90000"/>
          </a:bodyPr>
          <a:lstStyle/>
          <a:p>
            <a:r>
              <a:rPr lang="en-US" sz="6700" dirty="0"/>
              <a:t>Who is Pelasgos Homes?</a:t>
            </a:r>
            <a:br>
              <a:rPr lang="en-US" dirty="0"/>
            </a:br>
            <a:r>
              <a:rPr lang="en-US" dirty="0"/>
              <a:t> </a:t>
            </a:r>
          </a:p>
        </p:txBody>
      </p:sp>
      <p:sp>
        <p:nvSpPr>
          <p:cNvPr id="3" name="Content Placeholder 2"/>
          <p:cNvSpPr>
            <a:spLocks noGrp="1"/>
          </p:cNvSpPr>
          <p:nvPr>
            <p:ph idx="1"/>
          </p:nvPr>
        </p:nvSpPr>
        <p:spPr>
          <a:xfrm>
            <a:off x="828378" y="1487892"/>
            <a:ext cx="16129791" cy="7890809"/>
          </a:xfrm>
        </p:spPr>
        <p:txBody>
          <a:bodyPr>
            <a:normAutofit fontScale="85000" lnSpcReduction="10000"/>
          </a:bodyPr>
          <a:lstStyle/>
          <a:p>
            <a:pPr marL="0" indent="0">
              <a:buNone/>
            </a:pPr>
            <a:r>
              <a:rPr lang="en-US" sz="3600" dirty="0"/>
              <a:t>At </a:t>
            </a:r>
            <a:r>
              <a:rPr lang="en-US" sz="3600" b="1" u="sng" dirty="0"/>
              <a:t>Pelasgos Homes </a:t>
            </a:r>
            <a:r>
              <a:rPr lang="en-US" sz="3600" dirty="0"/>
              <a:t>we propose you the opportunity to build your dream house in Cyprus at an affordable price with heavy and light gauge steel frame structure.</a:t>
            </a:r>
          </a:p>
          <a:p>
            <a:pPr marL="0" indent="0">
              <a:buNone/>
            </a:pPr>
            <a:endParaRPr lang="en-GB" sz="3300" dirty="0"/>
          </a:p>
          <a:p>
            <a:pPr>
              <a:buFont typeface="Wingdings" panose="05000000000000000000" pitchFamily="2" charset="2"/>
              <a:buChar char="q"/>
            </a:pPr>
            <a:r>
              <a:rPr lang="en-GB" sz="3300" dirty="0"/>
              <a:t>With more than 15 years of experience in the fled–  after testing more than 10 types of different walls systems , we are more than sure to offer you the best quality of materials for the construction of a green steel frame house, which will save you energy and will propose you a comfort of living - cool in the summer time and warm in the winter. </a:t>
            </a:r>
            <a:br>
              <a:rPr lang="en-GB" sz="3300" dirty="0"/>
            </a:br>
            <a:endParaRPr lang="en-GB" sz="3300" dirty="0"/>
          </a:p>
          <a:p>
            <a:pPr>
              <a:buFont typeface="Wingdings" panose="05000000000000000000" pitchFamily="2" charset="2"/>
              <a:buChar char="q"/>
            </a:pPr>
            <a:r>
              <a:rPr lang="en-GB" sz="3300" dirty="0"/>
              <a:t>Steel frame homes are the future of the building industry, offering durability, lower costs saving you not only money but time.</a:t>
            </a:r>
            <a:br>
              <a:rPr lang="en-GB" sz="3300" dirty="0"/>
            </a:br>
            <a:r>
              <a:rPr lang="en-GB" sz="3300" dirty="0"/>
              <a:t>Whether you are building your permanent home or a holiday house in Cyprus, at Pelasgos Homes we will offer you the best opportunity on the market – the perfect balance between high quality of construction and a very good price.</a:t>
            </a:r>
          </a:p>
          <a:p>
            <a:pPr>
              <a:buFont typeface="Wingdings" panose="05000000000000000000" pitchFamily="2" charset="2"/>
              <a:buChar char="q"/>
            </a:pPr>
            <a:endParaRPr lang="en-GB" sz="3300" dirty="0"/>
          </a:p>
          <a:p>
            <a:pPr>
              <a:buFont typeface="Wingdings" panose="05000000000000000000" pitchFamily="2" charset="2"/>
              <a:buChar char="q"/>
            </a:pPr>
            <a:r>
              <a:rPr lang="en-GB" sz="3300" dirty="0"/>
              <a:t>Pelasgos Homes company specializes in the field construction of prefabricated steel frame houses in Cyprus  in all areas of the island – Limassol, Nicosia, Famagusta area, Troodos, </a:t>
            </a:r>
            <a:r>
              <a:rPr lang="en-GB" sz="3300" dirty="0" err="1"/>
              <a:t>Paphos</a:t>
            </a:r>
            <a:r>
              <a:rPr lang="en-GB" sz="3300" dirty="0"/>
              <a:t>.</a:t>
            </a:r>
          </a:p>
          <a:p>
            <a:endParaRPr lang="en-US" sz="36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41508478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72394" y="377701"/>
            <a:ext cx="15769752" cy="1800200"/>
          </a:xfrm>
        </p:spPr>
        <p:txBody>
          <a:bodyPr>
            <a:normAutofit fontScale="90000"/>
          </a:bodyPr>
          <a:lstStyle/>
          <a:p>
            <a:br>
              <a:rPr lang="en-US" sz="6700" dirty="0"/>
            </a:br>
            <a:r>
              <a:rPr lang="en-US" sz="6700" u="sng" dirty="0"/>
              <a:t>Why Pelasgos Homes?</a:t>
            </a:r>
            <a:br>
              <a:rPr lang="en-US" dirty="0"/>
            </a:br>
            <a:r>
              <a:rPr lang="en-US" dirty="0"/>
              <a:t> </a:t>
            </a:r>
          </a:p>
        </p:txBody>
      </p:sp>
      <p:sp>
        <p:nvSpPr>
          <p:cNvPr id="3" name="Content Placeholder 2"/>
          <p:cNvSpPr>
            <a:spLocks noGrp="1"/>
          </p:cNvSpPr>
          <p:nvPr>
            <p:ph idx="1"/>
          </p:nvPr>
        </p:nvSpPr>
        <p:spPr>
          <a:xfrm>
            <a:off x="794299" y="1601836"/>
            <a:ext cx="16526352" cy="8079465"/>
          </a:xfrm>
        </p:spPr>
        <p:txBody>
          <a:bodyPr>
            <a:normAutofit fontScale="92500" lnSpcReduction="20000"/>
          </a:bodyPr>
          <a:lstStyle/>
          <a:p>
            <a:pPr marL="0" indent="0" algn="ctr">
              <a:buNone/>
            </a:pPr>
            <a:endParaRPr lang="en-US" sz="3600" dirty="0"/>
          </a:p>
          <a:p>
            <a:pPr>
              <a:buFont typeface="Wingdings" panose="05000000000000000000" pitchFamily="2" charset="2"/>
              <a:buChar char="q"/>
            </a:pPr>
            <a:r>
              <a:rPr lang="en-GB" sz="2800" dirty="0"/>
              <a:t>We can provide full assistance though your construction experience, starting from the design services, preparation of all documents for the licenses, realization of the construction works, interior and landscape design and finishing!!! </a:t>
            </a:r>
            <a:r>
              <a:rPr lang="en-GB" sz="2800" b="1" u="sng" dirty="0"/>
              <a:t>A turn key solution</a:t>
            </a:r>
            <a:r>
              <a:rPr lang="en-GB" sz="2800" dirty="0"/>
              <a:t>!!!</a:t>
            </a:r>
            <a:endParaRPr lang="en-US" sz="2800" dirty="0"/>
          </a:p>
          <a:p>
            <a:pPr>
              <a:buFont typeface="Wingdings" panose="05000000000000000000" pitchFamily="2" charset="2"/>
              <a:buChar char="q"/>
            </a:pPr>
            <a:endParaRPr lang="en-US" sz="2800" dirty="0"/>
          </a:p>
          <a:p>
            <a:pPr>
              <a:buFont typeface="Wingdings" panose="05000000000000000000" pitchFamily="2" charset="2"/>
              <a:buChar char="q"/>
            </a:pPr>
            <a:r>
              <a:rPr lang="en-GB" sz="2800" dirty="0"/>
              <a:t>We will ensure high quality wall system of minimum thickness 26cm and 15 cm thermal insulation materials which is </a:t>
            </a:r>
            <a:r>
              <a:rPr lang="en-GB" sz="2800" b="1" u="sng" dirty="0"/>
              <a:t>ensuring Class A</a:t>
            </a:r>
            <a:r>
              <a:rPr lang="en-GB" sz="2800" dirty="0"/>
              <a:t>!!!!</a:t>
            </a:r>
            <a:br>
              <a:rPr lang="en-GB" sz="2800" dirty="0"/>
            </a:br>
            <a:endParaRPr lang="en-US" sz="2800" dirty="0"/>
          </a:p>
          <a:p>
            <a:pPr>
              <a:buFont typeface="Wingdings" panose="05000000000000000000" pitchFamily="2" charset="2"/>
              <a:buChar char="q"/>
            </a:pPr>
            <a:r>
              <a:rPr lang="en-GB" sz="2800" dirty="0"/>
              <a:t>Choosing Pelasgos Homes means that you will </a:t>
            </a:r>
            <a:r>
              <a:rPr lang="en-GB" sz="2800" b="1" u="sng" dirty="0"/>
              <a:t>have no hidden costs </a:t>
            </a:r>
            <a:r>
              <a:rPr lang="en-GB" sz="2800" dirty="0"/>
              <a:t>and that everything you will need to know during the construction process will be agreed and signed, to be able to earn the trust and reliability that every new owner of a home, deserves!!!</a:t>
            </a:r>
          </a:p>
          <a:p>
            <a:pPr>
              <a:buFont typeface="Wingdings" panose="05000000000000000000" pitchFamily="2" charset="2"/>
              <a:buChar char="q"/>
            </a:pPr>
            <a:endParaRPr lang="en-US" sz="2800" dirty="0"/>
          </a:p>
          <a:p>
            <a:pPr>
              <a:buFont typeface="Wingdings" panose="05000000000000000000" pitchFamily="2" charset="2"/>
              <a:buChar char="q"/>
            </a:pPr>
            <a:r>
              <a:rPr lang="en-GB" sz="2800" dirty="0"/>
              <a:t> We will provide a </a:t>
            </a:r>
            <a:r>
              <a:rPr lang="en-GB" sz="2800" b="1" u="sng" dirty="0"/>
              <a:t>Time Table </a:t>
            </a:r>
            <a:r>
              <a:rPr lang="en-GB" sz="2800" dirty="0"/>
              <a:t>where you will be aware of each step of the construction progress, so you can have access for onsite Supervision and inspections</a:t>
            </a:r>
            <a:r>
              <a:rPr lang="en-US" sz="2800" dirty="0"/>
              <a:t>.</a:t>
            </a:r>
          </a:p>
          <a:p>
            <a:pPr>
              <a:buFont typeface="Wingdings" panose="05000000000000000000" pitchFamily="2" charset="2"/>
              <a:buChar char="q"/>
            </a:pPr>
            <a:endParaRPr lang="en-US" sz="2800" dirty="0"/>
          </a:p>
          <a:p>
            <a:pPr>
              <a:buFont typeface="Wingdings" panose="05000000000000000000" pitchFamily="2" charset="2"/>
              <a:buChar char="q"/>
            </a:pPr>
            <a:r>
              <a:rPr lang="en-GB" sz="2800" dirty="0"/>
              <a:t>We will ensure </a:t>
            </a:r>
            <a:r>
              <a:rPr lang="en-GB" sz="2800" b="1" u="sng" dirty="0"/>
              <a:t>guarantee for the quality </a:t>
            </a:r>
            <a:r>
              <a:rPr lang="en-GB" sz="2800" dirty="0"/>
              <a:t>of our homes for 2 years for the finishing works and 6 years for the skeleton, but the lifespan of the skeleton of our homes is more than 200 years, while compared with conventional – concrete and brick homes, lifespan is only 60-70 years.</a:t>
            </a:r>
          </a:p>
          <a:p>
            <a:pPr>
              <a:buFont typeface="Wingdings" panose="05000000000000000000" pitchFamily="2" charset="2"/>
              <a:buChar char="q"/>
            </a:pPr>
            <a:endParaRPr lang="en-US" sz="2800" dirty="0"/>
          </a:p>
          <a:p>
            <a:pPr lvl="0">
              <a:buFont typeface="Wingdings" panose="05000000000000000000" pitchFamily="2" charset="2"/>
              <a:buChar char="q"/>
            </a:pPr>
            <a:r>
              <a:rPr lang="en-GB" sz="2800" b="1" u="sng" dirty="0"/>
              <a:t>We will finish you on time</a:t>
            </a:r>
            <a:r>
              <a:rPr lang="en-GB" sz="2800" dirty="0"/>
              <a:t>!!! If all the payments of the levels are paid accordingly, we will make no compromise on the delivery Date!!! We deliver our homes in 6 months only!!!</a:t>
            </a:r>
          </a:p>
          <a:p>
            <a:pPr marL="0" indent="0">
              <a:buNone/>
            </a:pPr>
            <a:endParaRPr lang="en-US" sz="3600" dirty="0"/>
          </a:p>
          <a:p>
            <a:endParaRPr lang="en-US" sz="3600"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52252761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0773" y="305693"/>
            <a:ext cx="16111373" cy="882416"/>
          </a:xfrm>
        </p:spPr>
        <p:txBody>
          <a:bodyPr>
            <a:normAutofit fontScale="90000"/>
          </a:bodyPr>
          <a:lstStyle/>
          <a:p>
            <a:r>
              <a:rPr lang="en-US" sz="6700" dirty="0"/>
              <a:t>         Concrete v/s Steel frame houses</a:t>
            </a:r>
            <a:endParaRPr lang="en-US" dirty="0"/>
          </a:p>
        </p:txBody>
      </p:sp>
      <p:sp>
        <p:nvSpPr>
          <p:cNvPr id="3" name="Content Placeholder 2"/>
          <p:cNvSpPr>
            <a:spLocks noGrp="1"/>
          </p:cNvSpPr>
          <p:nvPr>
            <p:ph idx="1"/>
          </p:nvPr>
        </p:nvSpPr>
        <p:spPr>
          <a:xfrm>
            <a:off x="468338" y="4914205"/>
            <a:ext cx="8859424" cy="5308991"/>
          </a:xfrm>
        </p:spPr>
        <p:txBody>
          <a:bodyPr>
            <a:normAutofit/>
          </a:bodyPr>
          <a:lstStyle/>
          <a:p>
            <a:pPr>
              <a:buFont typeface="Wingdings" panose="05000000000000000000" pitchFamily="2" charset="2"/>
              <a:buChar char="q"/>
            </a:pPr>
            <a:endParaRPr lang="en-US" sz="3600" b="1" u="sng" dirty="0">
              <a:solidFill>
                <a:schemeClr val="tx1">
                  <a:lumMod val="65000"/>
                </a:schemeClr>
              </a:solidFill>
            </a:endParaRPr>
          </a:p>
          <a:p>
            <a:pPr>
              <a:buFont typeface="Wingdings" panose="05000000000000000000" pitchFamily="2" charset="2"/>
              <a:buChar char="q"/>
            </a:pPr>
            <a:r>
              <a:rPr lang="en-US" sz="1800" dirty="0"/>
              <a:t>Conventional concrete buildings have a life span  - 60-70 years</a:t>
            </a:r>
            <a:br>
              <a:rPr lang="en-US" sz="1800" dirty="0"/>
            </a:br>
            <a:endParaRPr lang="en-US" sz="1800" dirty="0"/>
          </a:p>
          <a:p>
            <a:pPr>
              <a:buFont typeface="Wingdings" panose="05000000000000000000" pitchFamily="2" charset="2"/>
              <a:buChar char="q"/>
            </a:pPr>
            <a:r>
              <a:rPr lang="en-US" sz="1800" dirty="0"/>
              <a:t>A common problem in conventional construction is  that the bricks which are used for a wall system and concrete have different content and behavior, cracks are always appearing at the connections of beams and columns, which  can result in moisture penetration and other constructional defects</a:t>
            </a:r>
            <a:br>
              <a:rPr lang="en-US" sz="1800" dirty="0"/>
            </a:br>
            <a:endParaRPr lang="en-GB" sz="1800" dirty="0"/>
          </a:p>
          <a:p>
            <a:pPr lvl="0">
              <a:buFont typeface="Wingdings" panose="05000000000000000000" pitchFamily="2" charset="2"/>
              <a:buChar char="q"/>
            </a:pPr>
            <a:r>
              <a:rPr lang="en-GB" sz="1800" dirty="0"/>
              <a:t>A high magnitude earthquake can even collapse the whole structure due to the main reason behind – poor workmanship or negligence. The main reason for collapse is due to the presence of honeycomb / un-vibrated concrete/ which is finished by sand and cement mortar can create a major issue at the time of ground motion</a:t>
            </a:r>
          </a:p>
          <a:p>
            <a:endParaRPr lang="en-US" sz="1600" dirty="0"/>
          </a:p>
          <a:p>
            <a:pPr marL="0" indent="0">
              <a:buNone/>
            </a:pPr>
            <a:endParaRPr lang="en-US" sz="1600" dirty="0"/>
          </a:p>
        </p:txBody>
      </p:sp>
      <p:pic>
        <p:nvPicPr>
          <p:cNvPr id="1028" name="Picture 4" descr="C:\Users\Pelasgos\Desktop\New folder\concrete-column-repair-for-cracks-damag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2553" y="1367553"/>
            <a:ext cx="7383253" cy="406908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Users\Pelasgos\Desktop\New folder\IMG_027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6330" y="1335305"/>
            <a:ext cx="6264696" cy="4101332"/>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21694" y="1161078"/>
            <a:ext cx="298480" cy="584775"/>
          </a:xfrm>
          <a:prstGeom prst="rect">
            <a:avLst/>
          </a:prstGeom>
        </p:spPr>
        <p:txBody>
          <a:bodyPr wrap="none">
            <a:spAutoFit/>
          </a:bodyPr>
          <a:lstStyle/>
          <a:p>
            <a:r>
              <a:rPr lang="en-US" dirty="0">
                <a:solidFill>
                  <a:schemeClr val="tx1">
                    <a:lumMod val="65000"/>
                  </a:schemeClr>
                </a:solidFill>
              </a:rPr>
              <a:t> </a:t>
            </a:r>
            <a:endParaRPr lang="en-GB" dirty="0"/>
          </a:p>
        </p:txBody>
      </p:sp>
      <p:pic>
        <p:nvPicPr>
          <p:cNvPr id="2050" name="Picture 2" descr="C:\Users\Pelasgos\Desktop\pl789627-high_strength_pre_fabricated_steel_building_structures_for_high_raise_building_stadiums (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77450" y="1388958"/>
            <a:ext cx="6624736" cy="398681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10225708" y="5452659"/>
            <a:ext cx="8136905" cy="5478423"/>
          </a:xfrm>
          <a:prstGeom prst="rect">
            <a:avLst/>
          </a:prstGeom>
        </p:spPr>
        <p:txBody>
          <a:bodyPr wrap="square">
            <a:spAutoFit/>
          </a:bodyPr>
          <a:lstStyle/>
          <a:p>
            <a:pPr marL="285750" indent="-285750">
              <a:buFont typeface="Wingdings" panose="05000000000000000000" pitchFamily="2" charset="2"/>
              <a:buChar char="q"/>
            </a:pPr>
            <a:r>
              <a:rPr lang="en-US" sz="1800" dirty="0"/>
              <a:t>Steel has more than 200 years of life span </a:t>
            </a:r>
          </a:p>
          <a:p>
            <a:pPr marL="285750" indent="-285750">
              <a:buFont typeface="Wingdings" panose="05000000000000000000" pitchFamily="2" charset="2"/>
              <a:buChar char="q"/>
            </a:pPr>
            <a:endParaRPr lang="en-US" sz="1800" dirty="0"/>
          </a:p>
          <a:p>
            <a:pPr marL="285750" indent="-285750">
              <a:buFont typeface="Wingdings" panose="05000000000000000000" pitchFamily="2" charset="2"/>
              <a:buChar char="q"/>
            </a:pPr>
            <a:r>
              <a:rPr lang="en-US" sz="1800" dirty="0"/>
              <a:t>Exterior cladding of steel homes is easy plastered and fixed in case needed</a:t>
            </a:r>
            <a:br>
              <a:rPr lang="en-US" sz="1800" dirty="0"/>
            </a:br>
            <a:endParaRPr lang="en-GB" sz="1800" dirty="0"/>
          </a:p>
          <a:p>
            <a:pPr marL="285750" indent="-285750">
              <a:buFont typeface="Wingdings" panose="05000000000000000000" pitchFamily="2" charset="2"/>
              <a:buChar char="q"/>
            </a:pPr>
            <a:r>
              <a:rPr lang="en-GB" sz="1800" dirty="0"/>
              <a:t> Steel is exceptionally strong and built for the toughest conditions. </a:t>
            </a:r>
            <a:br>
              <a:rPr lang="en-GB" sz="1800" dirty="0"/>
            </a:br>
            <a:endParaRPr lang="en-GB" sz="1800" dirty="0"/>
          </a:p>
          <a:p>
            <a:pPr marL="285750" lvl="0" indent="-285750">
              <a:buFont typeface="Wingdings" panose="05000000000000000000" pitchFamily="2" charset="2"/>
              <a:buChar char="q"/>
            </a:pPr>
            <a:r>
              <a:rPr lang="en-GB" sz="1800" dirty="0"/>
              <a:t>Even at high magnitude earthquake the damage would be only revealed </a:t>
            </a:r>
            <a:br>
              <a:rPr lang="en-GB" sz="1800" dirty="0"/>
            </a:br>
            <a:r>
              <a:rPr lang="en-GB" sz="1800" dirty="0"/>
              <a:t>on cladding, no structural damage or collapse occurs due to light weight. The reason it resists earthquake is the reduction in weight of the structure </a:t>
            </a:r>
            <a:br>
              <a:rPr lang="en-GB" sz="1800" dirty="0"/>
            </a:br>
            <a:r>
              <a:rPr lang="en-GB" sz="1800" dirty="0"/>
              <a:t>and so the building can vibrate to its extent and due to the high elasticity index. The steel comes to its original state after some vibration, even 6 floor building after magnitude of 9.0</a:t>
            </a:r>
            <a:br>
              <a:rPr lang="en-GB" sz="1600" dirty="0"/>
            </a:br>
            <a:endParaRPr lang="en-GB" sz="1600" dirty="0"/>
          </a:p>
          <a:p>
            <a:endParaRPr lang="en-US" dirty="0"/>
          </a:p>
          <a:p>
            <a:endParaRPr lang="en-US" dirty="0"/>
          </a:p>
        </p:txBody>
      </p:sp>
    </p:spTree>
    <p:extLst>
      <p:ext uri="{BB962C8B-B14F-4D97-AF65-F5344CB8AC3E}">
        <p14:creationId xmlns:p14="http://schemas.microsoft.com/office/powerpoint/2010/main" val="2013928542"/>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a:t>PROJECTS</a:t>
            </a:r>
          </a:p>
        </p:txBody>
      </p:sp>
    </p:spTree>
    <p:extLst>
      <p:ext uri="{BB962C8B-B14F-4D97-AF65-F5344CB8AC3E}">
        <p14:creationId xmlns:p14="http://schemas.microsoft.com/office/powerpoint/2010/main" val="2177217572"/>
      </p:ext>
    </p:extLst>
  </p:cSld>
  <p:clrMapOvr>
    <a:masterClrMapping/>
  </p:clrMapOvr>
  <p:transition spd="slow">
    <p:randomBar dir="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5" descr="\\Leah\c\WORK\Construction photos\For marketting\Aradipou\DSC_025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15141"/>
          <a:stretch/>
        </p:blipFill>
        <p:spPr bwMode="auto">
          <a:xfrm>
            <a:off x="2700586" y="5385668"/>
            <a:ext cx="6888052" cy="41370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 name="Picture 4" descr="\\Leah\c\WORK\Construction photos\For marketting\Aradipou\Upload 22-08.jpg"/>
          <p:cNvPicPr>
            <a:picLocks noChangeAspect="1" noChangeArrowheads="1"/>
          </p:cNvPicPr>
          <p:nvPr/>
        </p:nvPicPr>
        <p:blipFill>
          <a:blip r:embed="rId3" cstate="print">
            <a:extLst>
              <a:ext uri="{28A0092B-C50C-407E-A947-70E740481C1C}">
                <a14:useLocalDpi xmlns:a14="http://schemas.microsoft.com/office/drawing/2010/main" val="0"/>
              </a:ext>
            </a:extLst>
          </a:blip>
          <a:srcRect l="8299"/>
          <a:stretch>
            <a:fillRect/>
          </a:stretch>
        </p:blipFill>
        <p:spPr bwMode="auto">
          <a:xfrm>
            <a:off x="9757370" y="5346253"/>
            <a:ext cx="828092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6" name="Picture 3" descr="\\Leah\c\WORK\Construction photos\For marketting\Aradipou\Upload 22-08 (5).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746468" y="161677"/>
            <a:ext cx="8291822"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108298" y="6642397"/>
            <a:ext cx="2592288" cy="2062103"/>
          </a:xfrm>
          <a:prstGeom prst="rect">
            <a:avLst/>
          </a:prstGeom>
          <a:noFill/>
        </p:spPr>
        <p:txBody>
          <a:bodyPr wrap="square" rtlCol="0">
            <a:spAutoFit/>
          </a:bodyPr>
          <a:lstStyle/>
          <a:p>
            <a:endParaRPr lang="en-US" b="1" dirty="0"/>
          </a:p>
          <a:p>
            <a:r>
              <a:rPr lang="en-US" b="1" u="sng" dirty="0"/>
              <a:t>Location</a:t>
            </a:r>
            <a:r>
              <a:rPr lang="en-US" b="1" dirty="0"/>
              <a:t>:</a:t>
            </a:r>
          </a:p>
          <a:p>
            <a:r>
              <a:rPr lang="en-US" b="1" dirty="0"/>
              <a:t>Aradipou</a:t>
            </a:r>
          </a:p>
          <a:p>
            <a:r>
              <a:rPr lang="en-US" b="1" dirty="0"/>
              <a:t>Larnaca</a:t>
            </a:r>
          </a:p>
        </p:txBody>
      </p:sp>
      <p:pic>
        <p:nvPicPr>
          <p:cNvPr id="10" name="Picture 9" descr="ARADIPOY - ΑΡΑΔΙΠΟΥ (46).jpg"/>
          <p:cNvPicPr>
            <a:picLocks noChangeAspect="1"/>
          </p:cNvPicPr>
          <p:nvPr/>
        </p:nvPicPr>
        <p:blipFill>
          <a:blip r:embed="rId5" cstate="print"/>
          <a:stretch>
            <a:fillRect/>
          </a:stretch>
        </p:blipFill>
        <p:spPr>
          <a:xfrm>
            <a:off x="2700586" y="1291683"/>
            <a:ext cx="6880087" cy="391055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520371783"/>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4" descr="\\Leah\c\WORK\Construction photos\For marketting\Souni\DSC01436.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253314" y="4842797"/>
            <a:ext cx="7327078" cy="54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42" name="Picture 2" descr="\\Leah\c\WORK\Construction photos\For marketting\Souni\image-9562396da46013906a8b839c831950f78a80494e028cf3dcccb2af00c8888bfa-V.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40346" y="4842197"/>
            <a:ext cx="8547562" cy="54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40347" y="1673845"/>
            <a:ext cx="2808312" cy="1569660"/>
          </a:xfrm>
          <a:prstGeom prst="rect">
            <a:avLst/>
          </a:prstGeom>
        </p:spPr>
        <p:txBody>
          <a:bodyPr wrap="square">
            <a:spAutoFit/>
          </a:bodyPr>
          <a:lstStyle/>
          <a:p>
            <a:r>
              <a:rPr lang="en-GB" b="1" u="sng" dirty="0"/>
              <a:t>Location</a:t>
            </a:r>
            <a:r>
              <a:rPr lang="en-US" b="1" u="sng" dirty="0"/>
              <a:t>:</a:t>
            </a:r>
            <a:r>
              <a:rPr lang="el-GR" b="1" u="sng" dirty="0"/>
              <a:t> </a:t>
            </a:r>
            <a:endParaRPr lang="en-US" b="1" u="sng" dirty="0"/>
          </a:p>
          <a:p>
            <a:r>
              <a:rPr lang="en-GB" b="1" dirty="0"/>
              <a:t>Souni</a:t>
            </a:r>
            <a:r>
              <a:rPr lang="en-US" b="1" dirty="0"/>
              <a:t>,</a:t>
            </a:r>
            <a:r>
              <a:rPr lang="el-GR" b="1" dirty="0"/>
              <a:t> </a:t>
            </a:r>
            <a:endParaRPr lang="en-US" b="1" dirty="0"/>
          </a:p>
          <a:p>
            <a:r>
              <a:rPr lang="en-GB" b="1" dirty="0"/>
              <a:t>Limassol</a:t>
            </a:r>
            <a:endParaRPr lang="en-US" b="1" dirty="0"/>
          </a:p>
        </p:txBody>
      </p:sp>
      <p:pic>
        <p:nvPicPr>
          <p:cNvPr id="4099" name="Picture 3" descr="C:\MS\OneDrive - Pelasgos\13.MARKETING\NICE PHOTOS\ALEX SULLA - SOUNI\Interiors.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065355" y="377701"/>
            <a:ext cx="7642994" cy="430288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100" name="Picture 4" descr="C:\MS\OneDrive - Pelasgos\13.MARKETING\NICE PHOTOS\ALEX SULLA - SOUNI\SMALL\DSC0111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24722" y="341902"/>
            <a:ext cx="5976664" cy="43386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2907544"/>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3" name="Picture 7" descr="\\Leah\c\WORK\Construction photos\For marketting\Intership\20150608_093419_resized_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181306" y="377701"/>
            <a:ext cx="8863128"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125522" y="5562277"/>
            <a:ext cx="6274582" cy="45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rotWithShape="1">
          <a:blip r:embed="rId4" cstate="print">
            <a:extLst>
              <a:ext uri="{28A0092B-C50C-407E-A947-70E740481C1C}">
                <a14:useLocalDpi xmlns:a14="http://schemas.microsoft.com/office/drawing/2010/main" val="0"/>
              </a:ext>
            </a:extLst>
          </a:blip>
          <a:srcRect r="7187"/>
          <a:stretch/>
        </p:blipFill>
        <p:spPr>
          <a:xfrm>
            <a:off x="468338" y="378261"/>
            <a:ext cx="9176221"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rotWithShape="1">
          <a:blip r:embed="rId5" cstate="print">
            <a:extLst>
              <a:ext uri="{28A0092B-C50C-407E-A947-70E740481C1C}">
                <a14:useLocalDpi xmlns:a14="http://schemas.microsoft.com/office/drawing/2010/main" val="0"/>
              </a:ext>
            </a:extLst>
          </a:blip>
          <a:srcRect b="2366"/>
          <a:stretch/>
        </p:blipFill>
        <p:spPr>
          <a:xfrm>
            <a:off x="5148858" y="5562277"/>
            <a:ext cx="5822655" cy="450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612353" y="6606628"/>
            <a:ext cx="3744417" cy="1569660"/>
          </a:xfrm>
          <a:prstGeom prst="rect">
            <a:avLst/>
          </a:prstGeom>
        </p:spPr>
        <p:txBody>
          <a:bodyPr wrap="square">
            <a:spAutoFit/>
          </a:bodyPr>
          <a:lstStyle/>
          <a:p>
            <a:r>
              <a:rPr lang="en-US" b="1" u="sng" dirty="0"/>
              <a:t>Location:</a:t>
            </a:r>
          </a:p>
          <a:p>
            <a:r>
              <a:rPr lang="en-US" b="1" dirty="0"/>
              <a:t>Agios Spyridonas, </a:t>
            </a:r>
          </a:p>
          <a:p>
            <a:r>
              <a:rPr lang="en-US" b="1" dirty="0"/>
              <a:t>Limassol</a:t>
            </a:r>
          </a:p>
        </p:txBody>
      </p:sp>
    </p:spTree>
    <p:extLst>
      <p:ext uri="{BB962C8B-B14F-4D97-AF65-F5344CB8AC3E}">
        <p14:creationId xmlns:p14="http://schemas.microsoft.com/office/powerpoint/2010/main" val="205671677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Leah\c\WORK\Construction photos\For marketting\Agios Sylas\20140612_145315_resized_1.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0186" t="12471" r="3611" b="5038"/>
          <a:stretch/>
        </p:blipFill>
        <p:spPr bwMode="auto">
          <a:xfrm>
            <a:off x="10549458" y="306253"/>
            <a:ext cx="7500741"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5" name="Picture 3" descr="\\Leah\c\WORK\Construction photos\For marketting\Agios Sylas\20140612_145535_resized_1.jpg"/>
          <p:cNvPicPr>
            <a:picLocks noChangeAspect="1" noChangeArrowheads="1"/>
          </p:cNvPicPr>
          <p:nvPr/>
        </p:nvPicPr>
        <p:blipFill>
          <a:blip r:embed="rId3" cstate="print">
            <a:extLst>
              <a:ext uri="{28A0092B-C50C-407E-A947-70E740481C1C}">
                <a14:useLocalDpi xmlns:a14="http://schemas.microsoft.com/office/drawing/2010/main" val="0"/>
              </a:ext>
            </a:extLst>
          </a:blip>
          <a:srcRect r="19113"/>
          <a:stretch>
            <a:fillRect/>
          </a:stretch>
        </p:blipFill>
        <p:spPr bwMode="auto">
          <a:xfrm>
            <a:off x="11052949" y="5490789"/>
            <a:ext cx="6553293" cy="46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6" name="Picture 4" descr="\\Leah\c\WORK\Construction photos\For marketting\Agios Sylas\image-80ca60c221e4f979ccc3e3abd69ce3a89a29c76d16f7f18c45106bb63750a148-V.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2794" y="5490789"/>
            <a:ext cx="6306735" cy="46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197" name="Picture 5" descr="\\Leah\c\WORK\Construction photos\For marketting\Agios Sylas\image-6bbf6ad689bcaafb7588c0ad15c195461a6fd8cba989cf86bb7617ba6d5bbf93-V.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180" t="15670" r="5186" b="18302"/>
          <a:stretch/>
        </p:blipFill>
        <p:spPr bwMode="auto">
          <a:xfrm>
            <a:off x="540346" y="306253"/>
            <a:ext cx="9816308"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7" name="Rectangle 6"/>
          <p:cNvSpPr/>
          <p:nvPr/>
        </p:nvSpPr>
        <p:spPr>
          <a:xfrm>
            <a:off x="540346" y="6426373"/>
            <a:ext cx="3240360" cy="1570179"/>
          </a:xfrm>
          <a:prstGeom prst="rect">
            <a:avLst/>
          </a:prstGeom>
        </p:spPr>
        <p:txBody>
          <a:bodyPr wrap="square">
            <a:spAutoFit/>
          </a:bodyPr>
          <a:lstStyle/>
          <a:p>
            <a:r>
              <a:rPr lang="en-US" b="1" u="sng" dirty="0"/>
              <a:t>Location:</a:t>
            </a:r>
            <a:r>
              <a:rPr lang="el-GR" b="1" dirty="0"/>
              <a:t> </a:t>
            </a:r>
            <a:endParaRPr lang="en-US" b="1" dirty="0"/>
          </a:p>
          <a:p>
            <a:r>
              <a:rPr lang="en-US" b="1" dirty="0"/>
              <a:t>Agios Syllas, </a:t>
            </a:r>
          </a:p>
          <a:p>
            <a:r>
              <a:rPr lang="en-US" b="1" dirty="0"/>
              <a:t>Limassol</a:t>
            </a:r>
          </a:p>
        </p:txBody>
      </p:sp>
    </p:spTree>
    <p:extLst>
      <p:ext uri="{BB962C8B-B14F-4D97-AF65-F5344CB8AC3E}">
        <p14:creationId xmlns:p14="http://schemas.microsoft.com/office/powerpoint/2010/main" val="425806579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1" name="Picture 7" descr="\\Leah\c\WORK\CONSTRUCTION PHOTOS - ΕΙΚΟΝΕΣ ΟΙΚΟΔΟΜΩΝ\Xylofagou\For marketting\DSC_0134.JPG"/>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51" r="3935"/>
          <a:stretch/>
        </p:blipFill>
        <p:spPr bwMode="auto">
          <a:xfrm>
            <a:off x="11229174" y="5648844"/>
            <a:ext cx="6479993"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9" name="Rectangle 8"/>
          <p:cNvSpPr/>
          <p:nvPr/>
        </p:nvSpPr>
        <p:spPr>
          <a:xfrm>
            <a:off x="540346" y="1601837"/>
            <a:ext cx="2808312" cy="2062103"/>
          </a:xfrm>
          <a:prstGeom prst="rect">
            <a:avLst/>
          </a:prstGeom>
        </p:spPr>
        <p:txBody>
          <a:bodyPr wrap="square">
            <a:spAutoFit/>
          </a:bodyPr>
          <a:lstStyle/>
          <a:p>
            <a:r>
              <a:rPr lang="en-US" b="1" u="sng" dirty="0"/>
              <a:t>Location:</a:t>
            </a:r>
            <a:r>
              <a:rPr lang="el-GR" b="1" dirty="0"/>
              <a:t> </a:t>
            </a:r>
            <a:endParaRPr lang="en-US" b="1" dirty="0"/>
          </a:p>
          <a:p>
            <a:r>
              <a:rPr lang="en-US" b="1" dirty="0"/>
              <a:t>Xylofagou, </a:t>
            </a:r>
          </a:p>
          <a:p>
            <a:r>
              <a:rPr lang="en-US" b="1" dirty="0"/>
              <a:t>Larnaca</a:t>
            </a:r>
          </a:p>
          <a:p>
            <a:endParaRPr lang="en-US" b="1" dirty="0"/>
          </a:p>
        </p:txBody>
      </p:sp>
      <p:pic>
        <p:nvPicPr>
          <p:cNvPr id="10" name="Picture 9" descr="XYLOFAGOU (13).jpg"/>
          <p:cNvPicPr>
            <a:picLocks noChangeAspect="1"/>
          </p:cNvPicPr>
          <p:nvPr/>
        </p:nvPicPr>
        <p:blipFill>
          <a:blip r:embed="rId3" cstate="print"/>
          <a:stretch>
            <a:fillRect/>
          </a:stretch>
        </p:blipFill>
        <p:spPr>
          <a:xfrm>
            <a:off x="4181746" y="377701"/>
            <a:ext cx="896000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descr="XYLOFAGOU (8).JPG"/>
          <p:cNvPicPr>
            <a:picLocks noChangeAspect="1"/>
          </p:cNvPicPr>
          <p:nvPr/>
        </p:nvPicPr>
        <p:blipFill>
          <a:blip r:embed="rId4" cstate="print"/>
          <a:stretch>
            <a:fillRect/>
          </a:stretch>
        </p:blipFill>
        <p:spPr>
          <a:xfrm>
            <a:off x="3348658" y="5634285"/>
            <a:ext cx="7680000"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descr="XYLOFAGOU (15).jpg"/>
          <p:cNvPicPr>
            <a:picLocks noChangeAspect="1"/>
          </p:cNvPicPr>
          <p:nvPr/>
        </p:nvPicPr>
        <p:blipFill>
          <a:blip r:embed="rId5" cstate="print"/>
          <a:stretch>
            <a:fillRect/>
          </a:stretch>
        </p:blipFill>
        <p:spPr>
          <a:xfrm>
            <a:off x="13403090" y="377701"/>
            <a:ext cx="283500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3881503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8" name="Picture 6" descr="C:\MS\OneDrive - Pelasgos\13.MARKETING\NICE PHOTOS\MICHALIS SAVVA - KOKINOTHRIMITHIA\SKELETON (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13354" y="5130229"/>
            <a:ext cx="8185242" cy="487471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7" name="Picture 5" descr="C:\MS\OneDrive - Pelasgos\13.MARKETING\NICE PHOTOS\MICHALIS SAVVA - KOKINOTHRIMITHIA\SKELETON (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2364" y="5130229"/>
            <a:ext cx="8704966" cy="48965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4" name="Picture 2" descr="C:\MS\OneDrive - Pelasgos\13.MARKETING\NICE PHOTOS\MICHALIS SAVVA - KOKINOTHRIMITHIA\IMG_20170114_12313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92674" y="305693"/>
            <a:ext cx="6768752" cy="50765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5" name="Picture 3" descr="C:\MS\OneDrive - Pelasgos\13.MARKETING\NICE PHOTOS\MICHALIS SAVVA - KOKINOTHRIMITHIA\IMG_20170114_123629.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486451" y="305693"/>
            <a:ext cx="3807423" cy="50765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3076" name="Picture 4" descr="C:\MS\OneDrive - Pelasgos\13.MARKETING\NICE PHOTOS\MICHALIS SAVVA - KOKINOTHRIMITHIA\IMG_20170114_122929.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437890" y="305693"/>
            <a:ext cx="3644262" cy="50405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9" name="Rectangle 8"/>
          <p:cNvSpPr/>
          <p:nvPr/>
        </p:nvSpPr>
        <p:spPr>
          <a:xfrm>
            <a:off x="468337" y="881757"/>
            <a:ext cx="3384377" cy="2554545"/>
          </a:xfrm>
          <a:prstGeom prst="rect">
            <a:avLst/>
          </a:prstGeom>
        </p:spPr>
        <p:txBody>
          <a:bodyPr wrap="square">
            <a:spAutoFit/>
          </a:bodyPr>
          <a:lstStyle/>
          <a:p>
            <a:endParaRPr lang="en-US" b="1" dirty="0">
              <a:solidFill>
                <a:schemeClr val="bg1">
                  <a:lumMod val="95000"/>
                  <a:lumOff val="5000"/>
                </a:schemeClr>
              </a:solidFill>
            </a:endParaRPr>
          </a:p>
          <a:p>
            <a:r>
              <a:rPr lang="en-GB" b="1" u="sng" dirty="0"/>
              <a:t>Location</a:t>
            </a:r>
            <a:r>
              <a:rPr lang="en-US" b="1" u="sng" dirty="0"/>
              <a:t>:</a:t>
            </a:r>
            <a:r>
              <a:rPr lang="el-GR" b="1" dirty="0"/>
              <a:t> </a:t>
            </a:r>
            <a:endParaRPr lang="en-US" b="1" dirty="0"/>
          </a:p>
          <a:p>
            <a:r>
              <a:rPr lang="en-GB" b="1" dirty="0"/>
              <a:t>Nicosia</a:t>
            </a:r>
            <a:r>
              <a:rPr lang="en-US" b="1" dirty="0"/>
              <a:t>, </a:t>
            </a:r>
          </a:p>
          <a:p>
            <a:r>
              <a:rPr lang="en-US" b="1" dirty="0"/>
              <a:t>Kokinothrimithia</a:t>
            </a:r>
          </a:p>
          <a:p>
            <a:endParaRPr lang="en-US" b="1" dirty="0"/>
          </a:p>
        </p:txBody>
      </p:sp>
    </p:spTree>
    <p:extLst>
      <p:ext uri="{BB962C8B-B14F-4D97-AF65-F5344CB8AC3E}">
        <p14:creationId xmlns:p14="http://schemas.microsoft.com/office/powerpoint/2010/main" val="1024042532"/>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24322" y="1031230"/>
            <a:ext cx="2808312" cy="1569660"/>
          </a:xfrm>
          <a:prstGeom prst="rect">
            <a:avLst/>
          </a:prstGeom>
        </p:spPr>
        <p:txBody>
          <a:bodyPr wrap="square">
            <a:spAutoFit/>
          </a:bodyPr>
          <a:lstStyle/>
          <a:p>
            <a:endParaRPr lang="en-GB" b="1" u="sng" dirty="0">
              <a:solidFill>
                <a:schemeClr val="bg1">
                  <a:lumMod val="95000"/>
                  <a:lumOff val="5000"/>
                </a:schemeClr>
              </a:solidFill>
            </a:endParaRPr>
          </a:p>
          <a:p>
            <a:r>
              <a:rPr lang="en-GB" b="1" u="sng" dirty="0"/>
              <a:t>Location</a:t>
            </a:r>
            <a:r>
              <a:rPr lang="en-US" b="1" u="sng" dirty="0"/>
              <a:t>:</a:t>
            </a:r>
            <a:r>
              <a:rPr lang="el-GR" b="1" dirty="0"/>
              <a:t> </a:t>
            </a:r>
            <a:endParaRPr lang="en-US" b="1" dirty="0"/>
          </a:p>
          <a:p>
            <a:r>
              <a:rPr lang="en-US" b="1" dirty="0"/>
              <a:t>Gavo Greko</a:t>
            </a:r>
            <a:endParaRPr lang="el-GR" b="1" dirty="0"/>
          </a:p>
        </p:txBody>
      </p:sp>
      <p:pic>
        <p:nvPicPr>
          <p:cNvPr id="2050" name="Picture 2" descr="C:\MS\OneDrive - Pelasgos\13.MARKETING\NICE PHOTOS\PITTADJIS - GAVO GREKO\image-0-02-04-78c48638cf030923560975c25ff97f3c5d3905295ba19809220eb34576d24ccb-V.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8418" y="4266133"/>
            <a:ext cx="7992888" cy="534659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1" name="Picture 3" descr="C:\MS\OneDrive - Pelasgos\13.MARKETING\NICE PHOTOS\PITTADJIS - GAVO GREKO\image-0-02-04-8be2fb848846a555bb645ccdbde38c813e76be5f76f2ac6850690dccad00b782-V.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69338" y="4266134"/>
            <a:ext cx="8136904" cy="534659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2" name="Picture 4" descr="C:\MS\OneDrive - Pelasgos\13.MARKETING\NICE PHOTOS\PITTADJIS - GAVO GREKO\FB_IMG_149512868926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6690" y="17661"/>
            <a:ext cx="7491078" cy="47395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4" name="Picture 6" descr="C:\MS\OneDrive - Pelasgos\13.MARKETING\NICE PHOTOS\PITTADJIS - GAVO GREKO\image-0-02-05-aa62527016acfbc223dec1acd0071b385f886c19db7ccea4f7a0015afba62f32-V.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1413554" y="26283"/>
            <a:ext cx="3554642" cy="473952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5532087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96330" y="1031230"/>
            <a:ext cx="2376264" cy="1569660"/>
          </a:xfrm>
          <a:prstGeom prst="rect">
            <a:avLst/>
          </a:prstGeom>
        </p:spPr>
        <p:txBody>
          <a:bodyPr wrap="square">
            <a:spAutoFit/>
          </a:bodyPr>
          <a:lstStyle/>
          <a:p>
            <a:endParaRPr lang="en-GB" b="1" u="sng" dirty="0">
              <a:solidFill>
                <a:schemeClr val="bg1">
                  <a:lumMod val="95000"/>
                  <a:lumOff val="5000"/>
                </a:schemeClr>
              </a:solidFill>
            </a:endParaRPr>
          </a:p>
          <a:p>
            <a:r>
              <a:rPr lang="en-GB" b="1" u="sng" dirty="0"/>
              <a:t>Location</a:t>
            </a:r>
            <a:r>
              <a:rPr lang="en-US" b="1" u="sng" dirty="0"/>
              <a:t>:</a:t>
            </a:r>
            <a:r>
              <a:rPr lang="el-GR" b="1" dirty="0"/>
              <a:t> </a:t>
            </a:r>
            <a:endParaRPr lang="en-US" b="1" dirty="0"/>
          </a:p>
          <a:p>
            <a:r>
              <a:rPr lang="en-US" b="1" dirty="0"/>
              <a:t>Ypsonas</a:t>
            </a:r>
            <a:endParaRPr lang="el-GR" b="1" dirty="0"/>
          </a:p>
        </p:txBody>
      </p:sp>
      <p:pic>
        <p:nvPicPr>
          <p:cNvPr id="1027" name="Picture 3" descr="C:\MS\OneDrive - Pelasgos\13.MARKETING\NICE PHOTOS\ACHILLEAS ARESTI - YPSONAS\small\IMG_20161213_0830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8737" y="809749"/>
            <a:ext cx="5856651" cy="4392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C:\MS\OneDrive - Pelasgos\13.MARKETING\NICE PHOTOS\ACHILLEAS ARESTI - YPSONAS\small\IMG_20170208_08274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93408" y="809749"/>
            <a:ext cx="5856650" cy="439248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9" name="Picture 5" descr="C:\MS\OneDrive - Pelasgos\13.MARKETING\NICE PHOTOS\ACHILLEAS ARESTI - YPSONAS\small\IMG_20170828_091154.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60426" y="5219899"/>
            <a:ext cx="6912768" cy="518457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0" name="Picture 6" descr="C:\MS\OneDrive - Pelasgos\13.MARKETING\NICE PHOTOS\ACHILLEAS ARESTI - YPSONAS\small\IMG_20170509_145021.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9218" y="5814305"/>
            <a:ext cx="5328592" cy="39964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31" name="Picture 7" descr="C:\MS\OneDrive - Pelasgos\13.MARKETING\NICE PHOTOS\ACHILLEAS ARESTI - YPSONAS\small\IMG_20170509_145403.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3933834" y="5814305"/>
            <a:ext cx="2997333" cy="399644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882221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684362" y="6426892"/>
            <a:ext cx="3168352" cy="2062103"/>
          </a:xfrm>
          <a:prstGeom prst="rect">
            <a:avLst/>
          </a:prstGeom>
        </p:spPr>
        <p:txBody>
          <a:bodyPr wrap="square">
            <a:spAutoFit/>
          </a:bodyPr>
          <a:lstStyle/>
          <a:p>
            <a:endParaRPr lang="en-GB" b="1" u="sng" dirty="0">
              <a:solidFill>
                <a:schemeClr val="bg1">
                  <a:lumMod val="95000"/>
                  <a:lumOff val="5000"/>
                </a:schemeClr>
              </a:solidFill>
            </a:endParaRPr>
          </a:p>
          <a:p>
            <a:r>
              <a:rPr lang="en-GB" b="1" u="sng" dirty="0"/>
              <a:t>Location</a:t>
            </a:r>
            <a:r>
              <a:rPr lang="en-US" b="1" u="sng" dirty="0"/>
              <a:t>:</a:t>
            </a:r>
            <a:r>
              <a:rPr lang="el-GR" b="1" dirty="0"/>
              <a:t> </a:t>
            </a:r>
            <a:endParaRPr lang="en-US" b="1" dirty="0"/>
          </a:p>
          <a:p>
            <a:r>
              <a:rPr lang="en-US" b="1" dirty="0"/>
              <a:t>Moyttiagka, </a:t>
            </a:r>
          </a:p>
          <a:p>
            <a:r>
              <a:rPr lang="en-GB" b="1" dirty="0"/>
              <a:t>Limassol</a:t>
            </a:r>
            <a:endParaRPr lang="en-US" b="1" dirty="0"/>
          </a:p>
        </p:txBody>
      </p:sp>
      <p:pic>
        <p:nvPicPr>
          <p:cNvPr id="5123" name="Picture 3" descr="C:\MS\OneDrive - Pelasgos\13.MARKETING\NICE PHOTOS\TWO WAVES - LIMASSOL\SMALL\IMG_401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2394" y="311571"/>
            <a:ext cx="15306676" cy="58102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124" name="Picture 4" descr="C:\MS\OneDrive - Pelasgos\13.MARKETING\NICE PHOTOS\TWO WAVES - LIMASSOL\SMALL\IMG_20170523_13120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96730" y="5161024"/>
            <a:ext cx="6604000" cy="4953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125" name="Picture 5" descr="C:\MS\OneDrive - Pelasgos\13.MARKETING\NICE PHOTOS\TWO WAVES - LIMASSOL\SMALL\IMG_20170523_13075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981506" y="5161024"/>
            <a:ext cx="6604000" cy="4953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6306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Picture 8" descr="\\Leah\c\WORK\CONSTRUCTION PHOTOS - ΕΙΚΟΝΕΣ ΟΙΚΟΔΟΜΩΝ\Lagia\Finished\IMG_137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49058" y="809748"/>
            <a:ext cx="2412898" cy="396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3" name="Picture 9" descr="\\Leah\c\WORK\CONSTRUCTION PHOTOS - ΕΙΚΟΝΕΣ ΟΙΚΟΔΟΜΩΝ\Lagia\Finished\IMG_1368.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56770" y="809748"/>
            <a:ext cx="2364155" cy="396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5" name="Picture 4" descr="\\Leah\c\WORK\CONSTRUCTION PHOTOS - ΕΙΚΟΝΕΣ ΟΙΚΟΔΟΜΩΝ\Lagia\Finished\IMG_1376.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15815" r="8650" b="14164"/>
          <a:stretch/>
        </p:blipFill>
        <p:spPr bwMode="auto">
          <a:xfrm>
            <a:off x="1260426" y="4986213"/>
            <a:ext cx="6860017"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6" name="Rectangle 25"/>
          <p:cNvSpPr/>
          <p:nvPr/>
        </p:nvSpPr>
        <p:spPr>
          <a:xfrm>
            <a:off x="684361" y="1241795"/>
            <a:ext cx="3444275" cy="1569660"/>
          </a:xfrm>
          <a:prstGeom prst="rect">
            <a:avLst/>
          </a:prstGeom>
        </p:spPr>
        <p:txBody>
          <a:bodyPr wrap="square">
            <a:spAutoFit/>
          </a:bodyPr>
          <a:lstStyle/>
          <a:p>
            <a:r>
              <a:rPr lang="en-US" b="1" u="sng" dirty="0"/>
              <a:t>Location:</a:t>
            </a:r>
            <a:r>
              <a:rPr lang="el-GR" b="1" dirty="0"/>
              <a:t> </a:t>
            </a:r>
            <a:endParaRPr lang="en-US" b="1" dirty="0"/>
          </a:p>
          <a:p>
            <a:r>
              <a:rPr lang="en-US" b="1" dirty="0"/>
              <a:t>Lagia</a:t>
            </a:r>
            <a:r>
              <a:rPr lang="el-GR" b="1" dirty="0"/>
              <a:t>, </a:t>
            </a:r>
          </a:p>
          <a:p>
            <a:r>
              <a:rPr lang="en-US" b="1" dirty="0"/>
              <a:t>Larnaca</a:t>
            </a:r>
          </a:p>
        </p:txBody>
      </p:sp>
      <p:pic>
        <p:nvPicPr>
          <p:cNvPr id="28" name="Picture 27" descr="PROJECT - LAGIA INTERIOR (7).JPG"/>
          <p:cNvPicPr>
            <a:picLocks noChangeAspect="1"/>
          </p:cNvPicPr>
          <p:nvPr/>
        </p:nvPicPr>
        <p:blipFill>
          <a:blip r:embed="rId5" cstate="print"/>
          <a:stretch>
            <a:fillRect/>
          </a:stretch>
        </p:blipFill>
        <p:spPr>
          <a:xfrm>
            <a:off x="9541346" y="810189"/>
            <a:ext cx="7040000" cy="396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9" name="Picture 28" descr="PROJECT - LAGIA (6).jpg"/>
          <p:cNvPicPr>
            <a:picLocks noChangeAspect="1"/>
          </p:cNvPicPr>
          <p:nvPr/>
        </p:nvPicPr>
        <p:blipFill>
          <a:blip r:embed="rId6" cstate="print"/>
          <a:stretch>
            <a:fillRect/>
          </a:stretch>
        </p:blipFill>
        <p:spPr>
          <a:xfrm>
            <a:off x="8245202" y="4986213"/>
            <a:ext cx="896000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9754503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normAutofit fontScale="92500" lnSpcReduction="10000"/>
          </a:bodyPr>
          <a:lstStyle/>
          <a:p>
            <a:endParaRPr lang="en-US"/>
          </a:p>
        </p:txBody>
      </p:sp>
      <p:sp>
        <p:nvSpPr>
          <p:cNvPr id="3" name="Title 2"/>
          <p:cNvSpPr>
            <a:spLocks noGrp="1"/>
          </p:cNvSpPr>
          <p:nvPr>
            <p:ph type="title"/>
          </p:nvPr>
        </p:nvSpPr>
        <p:spPr/>
        <p:txBody>
          <a:bodyPr/>
          <a:lstStyle/>
          <a:p>
            <a:endParaRPr lang="en-US"/>
          </a:p>
        </p:txBody>
      </p:sp>
      <p:pic>
        <p:nvPicPr>
          <p:cNvPr id="9" name="Picture 8"/>
          <p:cNvPicPr>
            <a:picLocks noChangeAspect="1"/>
          </p:cNvPicPr>
          <p:nvPr/>
        </p:nvPicPr>
        <p:blipFill rotWithShape="1">
          <a:blip r:embed="rId2" cstate="print">
            <a:extLst>
              <a:ext uri="{28A0092B-C50C-407E-A947-70E740481C1C}">
                <a14:useLocalDpi xmlns:a14="http://schemas.microsoft.com/office/drawing/2010/main" val="0"/>
              </a:ext>
            </a:extLst>
          </a:blip>
          <a:srcRect l="11120" r="15809"/>
          <a:stretch/>
        </p:blipFill>
        <p:spPr>
          <a:xfrm>
            <a:off x="11435164" y="449709"/>
            <a:ext cx="6027062" cy="46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12754" y="449709"/>
            <a:ext cx="7069713" cy="46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rotWithShape="1">
          <a:blip r:embed="rId4" cstate="print">
            <a:extLst>
              <a:ext uri="{28A0092B-C50C-407E-A947-70E740481C1C}">
                <a14:useLocalDpi xmlns:a14="http://schemas.microsoft.com/office/drawing/2010/main" val="0"/>
              </a:ext>
            </a:extLst>
          </a:blip>
          <a:srcRect l="215" t="3717" r="24057" b="8406"/>
          <a:stretch/>
        </p:blipFill>
        <p:spPr>
          <a:xfrm>
            <a:off x="6156970" y="5274245"/>
            <a:ext cx="5720630" cy="46688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2" name="Picture 11"/>
          <p:cNvPicPr>
            <a:picLocks noChangeAspect="1"/>
          </p:cNvPicPr>
          <p:nvPr/>
        </p:nvPicPr>
        <p:blipFill rotWithShape="1">
          <a:blip r:embed="rId5" cstate="print">
            <a:extLst>
              <a:ext uri="{28A0092B-C50C-407E-A947-70E740481C1C}">
                <a14:useLocalDpi xmlns:a14="http://schemas.microsoft.com/office/drawing/2010/main" val="0"/>
              </a:ext>
            </a:extLst>
          </a:blip>
          <a:srcRect r="15467" b="17205"/>
          <a:stretch/>
        </p:blipFill>
        <p:spPr>
          <a:xfrm>
            <a:off x="11989618" y="5274245"/>
            <a:ext cx="6367637" cy="469093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p:cNvPicPr>
            <a:picLocks noChangeAspect="1"/>
          </p:cNvPicPr>
          <p:nvPr/>
        </p:nvPicPr>
        <p:blipFill rotWithShape="1">
          <a:blip r:embed="rId6" cstate="print">
            <a:extLst>
              <a:ext uri="{28A0092B-C50C-407E-A947-70E740481C1C}">
                <a14:useLocalDpi xmlns:a14="http://schemas.microsoft.com/office/drawing/2010/main" val="0"/>
              </a:ext>
            </a:extLst>
          </a:blip>
          <a:srcRect l="18105" t="14611" r="12590" b="16449"/>
          <a:stretch/>
        </p:blipFill>
        <p:spPr>
          <a:xfrm>
            <a:off x="-1" y="5263827"/>
            <a:ext cx="6022605" cy="469093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4" name="Rectangle 13"/>
          <p:cNvSpPr/>
          <p:nvPr/>
        </p:nvSpPr>
        <p:spPr>
          <a:xfrm>
            <a:off x="333278" y="1031230"/>
            <a:ext cx="4239516" cy="2062103"/>
          </a:xfrm>
          <a:prstGeom prst="rect">
            <a:avLst/>
          </a:prstGeom>
        </p:spPr>
        <p:txBody>
          <a:bodyPr wrap="square">
            <a:spAutoFit/>
          </a:bodyPr>
          <a:lstStyle/>
          <a:p>
            <a:endParaRPr lang="el-GR" b="1" dirty="0">
              <a:solidFill>
                <a:schemeClr val="bg1">
                  <a:lumMod val="95000"/>
                  <a:lumOff val="5000"/>
                </a:schemeClr>
              </a:solidFill>
            </a:endParaRPr>
          </a:p>
          <a:p>
            <a:r>
              <a:rPr lang="en-US" b="1" u="sng" dirty="0"/>
              <a:t>Location:</a:t>
            </a:r>
            <a:r>
              <a:rPr lang="el-GR" b="1" dirty="0"/>
              <a:t> </a:t>
            </a:r>
            <a:endParaRPr lang="en-US" b="1" dirty="0"/>
          </a:p>
          <a:p>
            <a:r>
              <a:rPr lang="en-US" b="1" dirty="0"/>
              <a:t>Agios Spyridonas</a:t>
            </a:r>
            <a:r>
              <a:rPr lang="el-GR" b="1" dirty="0"/>
              <a:t>,</a:t>
            </a:r>
          </a:p>
          <a:p>
            <a:r>
              <a:rPr lang="en-US" b="1" dirty="0"/>
              <a:t>Limassol</a:t>
            </a:r>
          </a:p>
        </p:txBody>
      </p:sp>
    </p:spTree>
    <p:extLst>
      <p:ext uri="{BB962C8B-B14F-4D97-AF65-F5344CB8AC3E}">
        <p14:creationId xmlns:p14="http://schemas.microsoft.com/office/powerpoint/2010/main" val="221375069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rotWithShape="1">
          <a:blip r:embed="rId3" cstate="print">
            <a:extLst>
              <a:ext uri="{28A0092B-C50C-407E-A947-70E740481C1C}">
                <a14:useLocalDpi xmlns:a14="http://schemas.microsoft.com/office/drawing/2010/main" val="0"/>
              </a:ext>
            </a:extLst>
          </a:blip>
          <a:srcRect t="17439" b="7233"/>
          <a:stretch/>
        </p:blipFill>
        <p:spPr>
          <a:xfrm>
            <a:off x="10765482" y="5058781"/>
            <a:ext cx="7254298"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1486203" y="450189"/>
            <a:ext cx="5759999"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6" name="Picture 1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129002" y="450189"/>
            <a:ext cx="6212544"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8" name="Picture 17"/>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572794" y="5058221"/>
            <a:ext cx="5995473"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3" name="Rectangle 12"/>
          <p:cNvSpPr/>
          <p:nvPr/>
        </p:nvSpPr>
        <p:spPr>
          <a:xfrm>
            <a:off x="612354" y="1385813"/>
            <a:ext cx="5472608" cy="1569660"/>
          </a:xfrm>
          <a:prstGeom prst="rect">
            <a:avLst/>
          </a:prstGeom>
        </p:spPr>
        <p:txBody>
          <a:bodyPr wrap="square">
            <a:spAutoFit/>
          </a:bodyPr>
          <a:lstStyle/>
          <a:p>
            <a:r>
              <a:rPr lang="en-US" b="1" u="sng" dirty="0"/>
              <a:t>Location:</a:t>
            </a:r>
            <a:r>
              <a:rPr lang="el-GR" b="1" dirty="0"/>
              <a:t> </a:t>
            </a:r>
            <a:endParaRPr lang="en-US" b="1" dirty="0"/>
          </a:p>
          <a:p>
            <a:r>
              <a:rPr lang="en-US" b="1" dirty="0"/>
              <a:t>Kakopetria</a:t>
            </a:r>
            <a:r>
              <a:rPr lang="el-GR" b="1" dirty="0"/>
              <a:t>, </a:t>
            </a:r>
            <a:endParaRPr lang="en-US" b="1" dirty="0"/>
          </a:p>
          <a:p>
            <a:r>
              <a:rPr lang="en-US" b="1" dirty="0"/>
              <a:t>Limassol</a:t>
            </a:r>
          </a:p>
        </p:txBody>
      </p:sp>
      <p:pic>
        <p:nvPicPr>
          <p:cNvPr id="15" name="Picture 14" descr="P9070193.JPG"/>
          <p:cNvPicPr>
            <a:picLocks noChangeAspect="1"/>
          </p:cNvPicPr>
          <p:nvPr/>
        </p:nvPicPr>
        <p:blipFill>
          <a:blip r:embed="rId7" cstate="print"/>
          <a:stretch>
            <a:fillRect/>
          </a:stretch>
        </p:blipFill>
        <p:spPr>
          <a:xfrm>
            <a:off x="612354" y="5058221"/>
            <a:ext cx="378000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1615308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396330" y="1031230"/>
            <a:ext cx="5625580" cy="1569660"/>
          </a:xfrm>
          <a:prstGeom prst="rect">
            <a:avLst/>
          </a:prstGeom>
        </p:spPr>
        <p:txBody>
          <a:bodyPr wrap="square">
            <a:spAutoFit/>
          </a:bodyPr>
          <a:lstStyle/>
          <a:p>
            <a:r>
              <a:rPr lang="en-GB" b="1" u="sng" dirty="0"/>
              <a:t>Location</a:t>
            </a:r>
            <a:r>
              <a:rPr lang="en-US" b="1" u="sng" dirty="0"/>
              <a:t>:</a:t>
            </a:r>
            <a:r>
              <a:rPr lang="el-GR" b="1" dirty="0"/>
              <a:t> </a:t>
            </a:r>
            <a:endParaRPr lang="en-US" b="1" dirty="0"/>
          </a:p>
          <a:p>
            <a:r>
              <a:rPr lang="en-US" b="1" dirty="0"/>
              <a:t>Mesogi</a:t>
            </a:r>
            <a:r>
              <a:rPr lang="el-GR" b="1" dirty="0"/>
              <a:t>,</a:t>
            </a:r>
          </a:p>
          <a:p>
            <a:r>
              <a:rPr lang="en-US" b="1" dirty="0"/>
              <a:t>Paphos</a:t>
            </a:r>
          </a:p>
        </p:txBody>
      </p:sp>
      <p:pic>
        <p:nvPicPr>
          <p:cNvPr id="1027" name="Picture 3" descr="C:\MS\OneDrive - Pelasgos\13.MARKETING\NICE PHOTOS\KYRIAKOS - PAPHOS\SMALL\IMG_20170502_101526.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5203" y="17661"/>
            <a:ext cx="7032327" cy="52742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028" name="Picture 4" descr="C:\MS\OneDrive - Pelasgos\13.MARKETING\NICE PHOTOS\KYRIAKOS - PAPHOS\SMALL\IMG_20170606_152801_HDR.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512374" y="28277"/>
            <a:ext cx="3955684" cy="527424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5" name="Picture 14" descr="IMG_5580.JPG"/>
          <p:cNvPicPr>
            <a:picLocks noChangeAspect="1"/>
          </p:cNvPicPr>
          <p:nvPr/>
        </p:nvPicPr>
        <p:blipFill>
          <a:blip r:embed="rId4" cstate="print"/>
          <a:stretch>
            <a:fillRect/>
          </a:stretch>
        </p:blipFill>
        <p:spPr>
          <a:xfrm>
            <a:off x="0" y="4626173"/>
            <a:ext cx="6240000" cy="46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7" name="Picture 16" descr="004.jpg"/>
          <p:cNvPicPr>
            <a:picLocks noChangeAspect="1"/>
          </p:cNvPicPr>
          <p:nvPr/>
        </p:nvPicPr>
        <p:blipFill>
          <a:blip r:embed="rId5" cstate="print"/>
          <a:stretch>
            <a:fillRect/>
          </a:stretch>
        </p:blipFill>
        <p:spPr>
          <a:xfrm>
            <a:off x="6445002" y="4626173"/>
            <a:ext cx="10134745" cy="468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57159398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78832" y="378261"/>
            <a:ext cx="6719999"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1" name="Picture 10"/>
          <p:cNvPicPr>
            <a:picLocks noChangeAspect="1"/>
          </p:cNvPicPr>
          <p:nvPr/>
        </p:nvPicPr>
        <p:blipFill rotWithShape="1">
          <a:blip r:embed="rId3" cstate="print">
            <a:extLst>
              <a:ext uri="{28A0092B-C50C-407E-A947-70E740481C1C}">
                <a14:useLocalDpi xmlns:a14="http://schemas.microsoft.com/office/drawing/2010/main" val="0"/>
              </a:ext>
            </a:extLst>
          </a:blip>
          <a:srcRect l="5553" r="2742" b="31227"/>
          <a:stretch/>
        </p:blipFill>
        <p:spPr>
          <a:xfrm>
            <a:off x="10981506" y="5778301"/>
            <a:ext cx="6668499"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6" name="Picture 2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48858" y="5778301"/>
            <a:ext cx="5666267"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7" name="Picture 2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16410" y="7290469"/>
            <a:ext cx="3240360" cy="2428717"/>
          </a:xfrm>
          <a:prstGeom prst="rect">
            <a:avLst/>
          </a:prstGeom>
        </p:spPr>
      </p:pic>
      <p:sp>
        <p:nvSpPr>
          <p:cNvPr id="12" name="Rectangle 11"/>
          <p:cNvSpPr/>
          <p:nvPr/>
        </p:nvSpPr>
        <p:spPr>
          <a:xfrm>
            <a:off x="756370" y="953765"/>
            <a:ext cx="4248472" cy="2062103"/>
          </a:xfrm>
          <a:prstGeom prst="rect">
            <a:avLst/>
          </a:prstGeom>
        </p:spPr>
        <p:txBody>
          <a:bodyPr wrap="square">
            <a:spAutoFit/>
          </a:bodyPr>
          <a:lstStyle/>
          <a:p>
            <a:endParaRPr lang="en-US" b="1" u="sng" dirty="0"/>
          </a:p>
          <a:p>
            <a:r>
              <a:rPr lang="en-US" b="1" u="sng" dirty="0"/>
              <a:t>Location:</a:t>
            </a:r>
            <a:r>
              <a:rPr lang="el-GR" b="1" dirty="0"/>
              <a:t> </a:t>
            </a:r>
            <a:endParaRPr lang="en-US" b="1" dirty="0"/>
          </a:p>
          <a:p>
            <a:r>
              <a:rPr lang="en-US" b="1" dirty="0"/>
              <a:t>Flasou</a:t>
            </a:r>
            <a:r>
              <a:rPr lang="el-GR" b="1" dirty="0"/>
              <a:t>, </a:t>
            </a:r>
            <a:endParaRPr lang="en-US" b="1" dirty="0"/>
          </a:p>
          <a:p>
            <a:r>
              <a:rPr lang="en-US" b="1" dirty="0"/>
              <a:t>Nicosia</a:t>
            </a:r>
          </a:p>
        </p:txBody>
      </p:sp>
      <p:pic>
        <p:nvPicPr>
          <p:cNvPr id="14" name="Picture 13" descr="topografiko 080.jpg"/>
          <p:cNvPicPr>
            <a:picLocks noChangeAspect="1"/>
          </p:cNvPicPr>
          <p:nvPr/>
        </p:nvPicPr>
        <p:blipFill>
          <a:blip r:embed="rId6" cstate="print"/>
          <a:stretch>
            <a:fillRect/>
          </a:stretch>
        </p:blipFill>
        <p:spPr>
          <a:xfrm>
            <a:off x="3708698" y="377701"/>
            <a:ext cx="672000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278707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rotWithShape="1">
          <a:blip r:embed="rId2" cstate="print">
            <a:extLst>
              <a:ext uri="{28A0092B-C50C-407E-A947-70E740481C1C}">
                <a14:useLocalDpi xmlns:a14="http://schemas.microsoft.com/office/drawing/2010/main" val="0"/>
              </a:ext>
            </a:extLst>
          </a:blip>
          <a:srcRect r="5798"/>
          <a:stretch/>
        </p:blipFill>
        <p:spPr>
          <a:xfrm>
            <a:off x="11933018" y="5662137"/>
            <a:ext cx="6465312" cy="38605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220866" y="5634285"/>
            <a:ext cx="6543605" cy="389188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685362" y="449709"/>
            <a:ext cx="828230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12354" y="449709"/>
            <a:ext cx="8877206"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 name="Picture 9"/>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2354" y="5634285"/>
            <a:ext cx="4455373" cy="2792017"/>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12" name="Rectangle 11"/>
          <p:cNvSpPr/>
          <p:nvPr/>
        </p:nvSpPr>
        <p:spPr>
          <a:xfrm>
            <a:off x="612354" y="8514605"/>
            <a:ext cx="5616624" cy="1077218"/>
          </a:xfrm>
          <a:prstGeom prst="rect">
            <a:avLst/>
          </a:prstGeom>
        </p:spPr>
        <p:txBody>
          <a:bodyPr wrap="square">
            <a:spAutoFit/>
          </a:bodyPr>
          <a:lstStyle/>
          <a:p>
            <a:r>
              <a:rPr lang="en-US" b="1" u="sng" dirty="0"/>
              <a:t>Location:</a:t>
            </a:r>
            <a:r>
              <a:rPr lang="el-GR" b="1" dirty="0"/>
              <a:t> </a:t>
            </a:r>
            <a:endParaRPr lang="en-US" b="1" dirty="0"/>
          </a:p>
          <a:p>
            <a:r>
              <a:rPr lang="en-US" b="1" dirty="0"/>
              <a:t>Lakatamia</a:t>
            </a:r>
            <a:r>
              <a:rPr lang="el-GR" b="1" dirty="0"/>
              <a:t>, </a:t>
            </a:r>
            <a:r>
              <a:rPr lang="en-US" b="1" dirty="0"/>
              <a:t>Nicosia</a:t>
            </a:r>
          </a:p>
        </p:txBody>
      </p:sp>
    </p:spTree>
    <p:extLst>
      <p:ext uri="{BB962C8B-B14F-4D97-AF65-F5344CB8AC3E}">
        <p14:creationId xmlns:p14="http://schemas.microsoft.com/office/powerpoint/2010/main" val="3388467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rcRect l="18717"/>
          <a:stretch>
            <a:fillRect/>
          </a:stretch>
        </p:blipFill>
        <p:spPr>
          <a:xfrm>
            <a:off x="13285762" y="5706293"/>
            <a:ext cx="4608512"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2314" y="5706773"/>
            <a:ext cx="5861933"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05018" y="3904650"/>
            <a:ext cx="2060426" cy="1544332"/>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900386" y="737741"/>
            <a:ext cx="2401801" cy="1800200"/>
          </a:xfrm>
          <a:prstGeom prst="rect">
            <a:avLst/>
          </a:prstGeom>
        </p:spPr>
      </p:pic>
      <p:sp>
        <p:nvSpPr>
          <p:cNvPr id="10" name="Rectangle 9"/>
          <p:cNvSpPr/>
          <p:nvPr/>
        </p:nvSpPr>
        <p:spPr>
          <a:xfrm>
            <a:off x="684362" y="2897981"/>
            <a:ext cx="5688632" cy="1569660"/>
          </a:xfrm>
          <a:prstGeom prst="rect">
            <a:avLst/>
          </a:prstGeom>
        </p:spPr>
        <p:txBody>
          <a:bodyPr wrap="square">
            <a:spAutoFit/>
          </a:bodyPr>
          <a:lstStyle/>
          <a:p>
            <a:r>
              <a:rPr lang="en-US" b="1" u="sng" dirty="0"/>
              <a:t>Location:</a:t>
            </a:r>
            <a:r>
              <a:rPr lang="el-GR" b="1" dirty="0"/>
              <a:t> </a:t>
            </a:r>
            <a:endParaRPr lang="en-US" b="1" dirty="0"/>
          </a:p>
          <a:p>
            <a:r>
              <a:rPr lang="en-US" b="1" dirty="0"/>
              <a:t>Evrychou</a:t>
            </a:r>
            <a:r>
              <a:rPr lang="el-GR" b="1" dirty="0"/>
              <a:t>, </a:t>
            </a:r>
            <a:endParaRPr lang="en-US" b="1" dirty="0"/>
          </a:p>
          <a:p>
            <a:r>
              <a:rPr lang="en-US" b="1" dirty="0"/>
              <a:t>Nicosia</a:t>
            </a:r>
          </a:p>
        </p:txBody>
      </p:sp>
      <p:pic>
        <p:nvPicPr>
          <p:cNvPr id="11" name="Picture 10" descr="topografiko 025.jpg"/>
          <p:cNvPicPr>
            <a:picLocks noChangeAspect="1"/>
          </p:cNvPicPr>
          <p:nvPr/>
        </p:nvPicPr>
        <p:blipFill>
          <a:blip r:embed="rId5" cstate="print"/>
          <a:stretch>
            <a:fillRect/>
          </a:stretch>
        </p:blipFill>
        <p:spPr>
          <a:xfrm>
            <a:off x="4284762" y="521717"/>
            <a:ext cx="672000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3" name="Picture 12" descr="P5150512.JPG"/>
          <p:cNvPicPr>
            <a:picLocks noChangeAspect="1"/>
          </p:cNvPicPr>
          <p:nvPr/>
        </p:nvPicPr>
        <p:blipFill>
          <a:blip r:embed="rId6" cstate="print"/>
          <a:stretch>
            <a:fillRect/>
          </a:stretch>
        </p:blipFill>
        <p:spPr>
          <a:xfrm>
            <a:off x="11197530" y="521717"/>
            <a:ext cx="6720000" cy="504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4" name="Picture 13" descr="DSC00593.JPG"/>
          <p:cNvPicPr>
            <a:picLocks noChangeAspect="1"/>
          </p:cNvPicPr>
          <p:nvPr/>
        </p:nvPicPr>
        <p:blipFill>
          <a:blip r:embed="rId7" cstate="print"/>
          <a:stretch>
            <a:fillRect/>
          </a:stretch>
        </p:blipFill>
        <p:spPr>
          <a:xfrm>
            <a:off x="6257807" y="5706293"/>
            <a:ext cx="6883939" cy="4320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4673365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28378" y="6786413"/>
            <a:ext cx="16679373" cy="1734079"/>
          </a:xfrm>
        </p:spPr>
        <p:txBody>
          <a:bodyPr/>
          <a:lstStyle/>
          <a:p>
            <a:r>
              <a:rPr lang="en-US" dirty="0"/>
              <a:t>SERVICES &amp; PARTNERS</a:t>
            </a:r>
          </a:p>
        </p:txBody>
      </p:sp>
    </p:spTree>
    <p:extLst>
      <p:ext uri="{BB962C8B-B14F-4D97-AF65-F5344CB8AC3E}">
        <p14:creationId xmlns:p14="http://schemas.microsoft.com/office/powerpoint/2010/main" val="216527630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0346" y="-261931"/>
            <a:ext cx="6916614" cy="1310946"/>
          </a:xfrm>
        </p:spPr>
        <p:txBody>
          <a:bodyPr>
            <a:normAutofit/>
          </a:bodyPr>
          <a:lstStyle/>
          <a:p>
            <a:pPr algn="ctr"/>
            <a:r>
              <a:rPr lang="en-US" sz="6000" dirty="0">
                <a:solidFill>
                  <a:schemeClr val="tx2"/>
                </a:solidFill>
              </a:rPr>
              <a:t>PARTNERS</a:t>
            </a:r>
          </a:p>
        </p:txBody>
      </p:sp>
      <p:sp>
        <p:nvSpPr>
          <p:cNvPr id="6" name="TextBox 5"/>
          <p:cNvSpPr txBox="1"/>
          <p:nvPr/>
        </p:nvSpPr>
        <p:spPr>
          <a:xfrm>
            <a:off x="418406" y="953765"/>
            <a:ext cx="16705857" cy="4043954"/>
          </a:xfrm>
          <a:prstGeom prst="rect">
            <a:avLst/>
          </a:prstGeom>
          <a:noFill/>
        </p:spPr>
        <p:txBody>
          <a:bodyPr wrap="square" lIns="164362" tIns="82182" rIns="164362" bIns="82182" rtlCol="0">
            <a:spAutoFit/>
          </a:bodyPr>
          <a:lstStyle/>
          <a:p>
            <a:r>
              <a:rPr lang="en-US" sz="3600" b="1" dirty="0">
                <a:solidFill>
                  <a:schemeClr val="tx2"/>
                </a:solidFill>
              </a:rPr>
              <a:t>Architectural and Design Services</a:t>
            </a:r>
            <a:br>
              <a:rPr lang="en-US" sz="3600" b="1" dirty="0">
                <a:solidFill>
                  <a:schemeClr val="tx2"/>
                </a:solidFill>
              </a:rPr>
            </a:br>
            <a:endParaRPr lang="en-US" sz="3600" b="1" dirty="0">
              <a:solidFill>
                <a:schemeClr val="tx2"/>
              </a:solidFill>
            </a:endParaRPr>
          </a:p>
          <a:p>
            <a:pPr marL="513632" indent="-513632">
              <a:buClr>
                <a:schemeClr val="accent1">
                  <a:lumMod val="60000"/>
                  <a:lumOff val="40000"/>
                </a:schemeClr>
              </a:buClr>
              <a:buFont typeface="Wingdings" panose="05000000000000000000" pitchFamily="2" charset="2"/>
              <a:buChar char="q"/>
            </a:pPr>
            <a:r>
              <a:rPr lang="en-US" sz="3000" dirty="0">
                <a:solidFill>
                  <a:schemeClr val="tx2"/>
                </a:solidFill>
              </a:rPr>
              <a:t>Architectural plans, Building Licenses – </a:t>
            </a:r>
          </a:p>
          <a:p>
            <a:pPr>
              <a:buClr>
                <a:schemeClr val="accent1">
                  <a:lumMod val="60000"/>
                  <a:lumOff val="40000"/>
                </a:schemeClr>
              </a:buClr>
            </a:pPr>
            <a:r>
              <a:rPr lang="en-US" sz="3000" dirty="0">
                <a:solidFill>
                  <a:schemeClr val="tx2"/>
                </a:solidFill>
              </a:rPr>
              <a:t>    </a:t>
            </a:r>
            <a:r>
              <a:rPr lang="el-GR" sz="3000" dirty="0"/>
              <a:t>€</a:t>
            </a:r>
            <a:r>
              <a:rPr lang="en-US" sz="3000" dirty="0"/>
              <a:t>23,00  per m2</a:t>
            </a:r>
            <a:br>
              <a:rPr lang="en-US" sz="3000" dirty="0"/>
            </a:br>
            <a:endParaRPr lang="en-US" sz="3000" dirty="0"/>
          </a:p>
          <a:p>
            <a:pPr marL="513632" indent="-513632">
              <a:buClr>
                <a:schemeClr val="accent1">
                  <a:lumMod val="60000"/>
                  <a:lumOff val="40000"/>
                </a:schemeClr>
              </a:buClr>
              <a:buFont typeface="Wingdings" panose="05000000000000000000" pitchFamily="2" charset="2"/>
              <a:buChar char="q"/>
            </a:pPr>
            <a:r>
              <a:rPr lang="en-US" sz="3000" dirty="0">
                <a:solidFill>
                  <a:schemeClr val="tx2"/>
                </a:solidFill>
              </a:rPr>
              <a:t>Engineering plans </a:t>
            </a:r>
            <a:r>
              <a:rPr lang="el-GR" sz="3000" dirty="0"/>
              <a:t>€</a:t>
            </a:r>
            <a:r>
              <a:rPr lang="en-US" sz="3000" dirty="0"/>
              <a:t>12,00 per m2</a:t>
            </a:r>
            <a:br>
              <a:rPr lang="en-US" sz="3000" dirty="0"/>
            </a:br>
            <a:endParaRPr lang="en-US" sz="3000" dirty="0"/>
          </a:p>
          <a:p>
            <a:pPr marL="513632" indent="-513632">
              <a:buClr>
                <a:schemeClr val="accent1">
                  <a:lumMod val="60000"/>
                  <a:lumOff val="40000"/>
                </a:schemeClr>
              </a:buClr>
              <a:buFont typeface="Wingdings" panose="05000000000000000000" pitchFamily="2" charset="2"/>
              <a:buChar char="q"/>
            </a:pPr>
            <a:r>
              <a:rPr lang="en-US" sz="3000" dirty="0">
                <a:solidFill>
                  <a:schemeClr val="tx2"/>
                </a:solidFill>
              </a:rPr>
              <a:t>Sewage Electrical &amp; Thermal plans – </a:t>
            </a:r>
            <a:r>
              <a:rPr lang="el-GR" sz="3000" dirty="0"/>
              <a:t>€</a:t>
            </a:r>
            <a:r>
              <a:rPr lang="en-US" sz="3000" dirty="0"/>
              <a:t>1,400</a:t>
            </a:r>
            <a:endParaRPr lang="en-US" sz="3000" dirty="0">
              <a:solidFill>
                <a:schemeClr val="tx2"/>
              </a:solidFill>
            </a:endParaRPr>
          </a:p>
        </p:txBody>
      </p:sp>
      <p:pic>
        <p:nvPicPr>
          <p:cNvPr id="2051" name="Picture 3" descr="C:\Users\Pelasgos\Desktop\Plans Russia\lk-999\Advertising\4f71f54c8829d999_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290" y="5547834"/>
            <a:ext cx="6192688" cy="43817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4" name="Picture 6" descr="C:\MS\OneDrive - Pelasgos\13.MARKETING\FACEBOOK AND MARKETTING\Special offer house Kratinos\Render 2 - Copy.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29378" y="930994"/>
            <a:ext cx="7704856" cy="57786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2" name="Picture 4" descr="C:\Users\Pelasgos\Desktop\Plans Russia\lk-1031\widy\widy_dopoln\wid_bolszoj\507bf18aa38c21031_c.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9496" y="5547835"/>
            <a:ext cx="6108154" cy="43817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2050" name="Picture 2" descr="C:\Users\Pelasgos\Desktop\Plans Russia\lk-994\1187_5.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2221494" y="5547834"/>
            <a:ext cx="6141120" cy="43817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3422327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8378" y="4786633"/>
            <a:ext cx="15950287" cy="1063676"/>
          </a:xfrm>
        </p:spPr>
        <p:txBody>
          <a:bodyPr>
            <a:normAutofit fontScale="90000"/>
          </a:bodyPr>
          <a:lstStyle/>
          <a:p>
            <a:r>
              <a:rPr lang="en-US" dirty="0"/>
              <a:t>  </a:t>
            </a:r>
            <a:br>
              <a:rPr lang="en-US" dirty="0"/>
            </a:br>
            <a:br>
              <a:rPr lang="en-US" dirty="0"/>
            </a:br>
            <a:br>
              <a:rPr lang="en-US" dirty="0"/>
            </a:br>
            <a:br>
              <a:rPr lang="en-US" dirty="0"/>
            </a:br>
            <a:br>
              <a:rPr lang="en-US" dirty="0"/>
            </a:br>
            <a:r>
              <a:rPr lang="en-US" dirty="0"/>
              <a:t>STEEL FRAME SKELETON</a:t>
            </a:r>
            <a:br>
              <a:rPr lang="en-US" dirty="0"/>
            </a:br>
            <a:endParaRPr lang="en-US" sz="4900" dirty="0"/>
          </a:p>
        </p:txBody>
      </p:sp>
      <p:sp>
        <p:nvSpPr>
          <p:cNvPr id="3" name="Content Placeholder 1"/>
          <p:cNvSpPr txBox="1">
            <a:spLocks/>
          </p:cNvSpPr>
          <p:nvPr/>
        </p:nvSpPr>
        <p:spPr>
          <a:xfrm>
            <a:off x="326205" y="4792861"/>
            <a:ext cx="17569952" cy="9194352"/>
          </a:xfrm>
          <a:prstGeom prst="rect">
            <a:avLst/>
          </a:prstGeom>
        </p:spPr>
        <p:txBody>
          <a:bodyPr>
            <a:noAutofit/>
          </a:bodyPr>
          <a:lstStyle>
            <a:lvl1pPr marL="493145" indent="-493145" algn="l" defTabSz="1643817" rtl="0" eaLnBrk="1" latinLnBrk="0" hangingPunct="1">
              <a:spcBef>
                <a:spcPct val="20000"/>
              </a:spcBef>
              <a:buClr>
                <a:schemeClr val="accent1">
                  <a:lumMod val="60000"/>
                  <a:lumOff val="40000"/>
                </a:schemeClr>
              </a:buClr>
              <a:buFont typeface="Arial" pitchFamily="34" charset="0"/>
              <a:buChar char="•"/>
              <a:defRPr sz="4300" kern="1200">
                <a:solidFill>
                  <a:schemeClr val="tx2"/>
                </a:solidFill>
                <a:latin typeface="+mn-lt"/>
                <a:ea typeface="+mn-ea"/>
                <a:cs typeface="+mn-cs"/>
              </a:defRPr>
            </a:lvl1pPr>
            <a:lvl2pPr marL="986290" indent="-328763" algn="l" defTabSz="1643817" rtl="0" eaLnBrk="1" latinLnBrk="0" hangingPunct="1">
              <a:spcBef>
                <a:spcPct val="20000"/>
              </a:spcBef>
              <a:buClr>
                <a:schemeClr val="accent1">
                  <a:lumMod val="60000"/>
                  <a:lumOff val="40000"/>
                </a:schemeClr>
              </a:buClr>
              <a:buFont typeface="Arial" pitchFamily="34" charset="0"/>
              <a:buChar char="•"/>
              <a:defRPr sz="3600" kern="1200">
                <a:solidFill>
                  <a:schemeClr val="tx1"/>
                </a:solidFill>
                <a:latin typeface="+mn-lt"/>
                <a:ea typeface="+mn-ea"/>
                <a:cs typeface="+mn-cs"/>
              </a:defRPr>
            </a:lvl2pPr>
            <a:lvl3pPr marL="1643817" indent="-410954" algn="l" defTabSz="1643817" rtl="0" eaLnBrk="1" latinLnBrk="0" hangingPunct="1">
              <a:spcBef>
                <a:spcPct val="20000"/>
              </a:spcBef>
              <a:buClr>
                <a:schemeClr val="accent2"/>
              </a:buClr>
              <a:buFont typeface="Arial" pitchFamily="34" charset="0"/>
              <a:buChar char="•"/>
              <a:defRPr sz="3600" kern="1200">
                <a:solidFill>
                  <a:schemeClr val="tx2"/>
                </a:solidFill>
                <a:latin typeface="+mn-lt"/>
                <a:ea typeface="+mn-ea"/>
                <a:cs typeface="+mn-cs"/>
              </a:defRPr>
            </a:lvl3pPr>
            <a:lvl4pPr marL="2136962" indent="-410954" algn="l" defTabSz="1643817" rtl="0" eaLnBrk="1" latinLnBrk="0" hangingPunct="1">
              <a:spcBef>
                <a:spcPct val="20000"/>
              </a:spcBef>
              <a:buClr>
                <a:schemeClr val="accent3"/>
              </a:buClr>
              <a:buFont typeface="Arial" pitchFamily="34" charset="0"/>
              <a:buChar char="•"/>
              <a:defRPr sz="3200" kern="1200">
                <a:solidFill>
                  <a:schemeClr val="tx1"/>
                </a:solidFill>
                <a:latin typeface="+mn-lt"/>
                <a:ea typeface="+mn-ea"/>
                <a:cs typeface="+mn-cs"/>
              </a:defRPr>
            </a:lvl4pPr>
            <a:lvl5pPr marL="2630107" indent="-410954" algn="l" defTabSz="1643817" rtl="0" eaLnBrk="1" latinLnBrk="0" hangingPunct="1">
              <a:spcBef>
                <a:spcPct val="20000"/>
              </a:spcBef>
              <a:buClr>
                <a:schemeClr val="accent4"/>
              </a:buClr>
              <a:buFont typeface="Arial" pitchFamily="34" charset="0"/>
              <a:buChar char="•"/>
              <a:defRPr sz="2900" kern="1200" baseline="0">
                <a:solidFill>
                  <a:schemeClr val="tx2"/>
                </a:solidFill>
                <a:latin typeface="+mn-lt"/>
                <a:ea typeface="+mn-ea"/>
                <a:cs typeface="+mn-cs"/>
              </a:defRPr>
            </a:lvl5pPr>
            <a:lvl6pPr marL="3041061" indent="-328763" algn="l" defTabSz="1643817" rtl="0" eaLnBrk="1" latinLnBrk="0" hangingPunct="1">
              <a:spcBef>
                <a:spcPct val="20000"/>
              </a:spcBef>
              <a:buClr>
                <a:schemeClr val="accent5"/>
              </a:buClr>
              <a:buFont typeface="Arial" pitchFamily="34" charset="0"/>
              <a:buChar char="•"/>
              <a:defRPr sz="2900" kern="1200">
                <a:solidFill>
                  <a:schemeClr val="tx1"/>
                </a:solidFill>
                <a:latin typeface="+mn-lt"/>
                <a:ea typeface="+mn-ea"/>
                <a:cs typeface="+mn-cs"/>
              </a:defRPr>
            </a:lvl6pPr>
            <a:lvl7pPr marL="3452015" indent="-328763" algn="l" defTabSz="1643817" rtl="0" eaLnBrk="1" latinLnBrk="0" hangingPunct="1">
              <a:spcBef>
                <a:spcPct val="20000"/>
              </a:spcBef>
              <a:buClr>
                <a:schemeClr val="accent6"/>
              </a:buClr>
              <a:buFont typeface="Arial" pitchFamily="34" charset="0"/>
              <a:buChar char="•"/>
              <a:defRPr sz="2900" kern="1200">
                <a:solidFill>
                  <a:schemeClr val="tx1"/>
                </a:solidFill>
                <a:latin typeface="+mn-lt"/>
                <a:ea typeface="+mn-ea"/>
                <a:cs typeface="+mn-cs"/>
              </a:defRPr>
            </a:lvl7pPr>
            <a:lvl8pPr marL="3862970" indent="-328763" algn="l" defTabSz="1643817" rtl="0" eaLnBrk="1" latinLnBrk="0" hangingPunct="1">
              <a:spcBef>
                <a:spcPct val="20000"/>
              </a:spcBef>
              <a:buClr>
                <a:schemeClr val="accent3"/>
              </a:buClr>
              <a:buFont typeface="Arial" pitchFamily="34" charset="0"/>
              <a:buChar char="•"/>
              <a:defRPr sz="2900" kern="1200">
                <a:solidFill>
                  <a:schemeClr val="tx1"/>
                </a:solidFill>
                <a:latin typeface="+mn-lt"/>
                <a:ea typeface="+mn-ea"/>
                <a:cs typeface="+mn-cs"/>
              </a:defRPr>
            </a:lvl8pPr>
            <a:lvl9pPr marL="4273924" indent="-328763" algn="l" defTabSz="1643817" rtl="0" eaLnBrk="1" latinLnBrk="0" hangingPunct="1">
              <a:spcBef>
                <a:spcPct val="20000"/>
              </a:spcBef>
              <a:buClr>
                <a:schemeClr val="accent6"/>
              </a:buClr>
              <a:buFont typeface="Arial" pitchFamily="34" charset="0"/>
              <a:buChar char="•"/>
              <a:defRPr sz="2900" kern="1200">
                <a:solidFill>
                  <a:schemeClr val="tx1"/>
                </a:solidFill>
                <a:latin typeface="+mn-lt"/>
                <a:ea typeface="+mn-ea"/>
                <a:cs typeface="+mn-cs"/>
              </a:defRPr>
            </a:lvl9pPr>
          </a:lstStyle>
          <a:p>
            <a:pPr marL="0" indent="0" algn="just">
              <a:buNone/>
            </a:pPr>
            <a:r>
              <a:rPr lang="en-US" sz="3200" b="1" dirty="0"/>
              <a:t>    </a:t>
            </a:r>
          </a:p>
          <a:p>
            <a:pPr marL="0" indent="0" algn="just">
              <a:buNone/>
            </a:pPr>
            <a:r>
              <a:rPr lang="en-US" sz="3200" b="1" dirty="0"/>
              <a:t>   We are proposing you the unlimited opportunities that </a:t>
            </a:r>
          </a:p>
          <a:p>
            <a:pPr marL="0" indent="0" algn="just">
              <a:buNone/>
            </a:pPr>
            <a:r>
              <a:rPr lang="en-US" sz="3200" b="1" dirty="0"/>
              <a:t>    steel frame has to offer.</a:t>
            </a:r>
          </a:p>
          <a:p>
            <a:pPr algn="just">
              <a:buFont typeface="Wingdings" panose="05000000000000000000" pitchFamily="2" charset="2"/>
              <a:buChar char="q"/>
            </a:pPr>
            <a:endParaRPr lang="en-US" sz="2200" dirty="0"/>
          </a:p>
          <a:p>
            <a:pPr algn="just">
              <a:buFont typeface="Wingdings" panose="05000000000000000000" pitchFamily="2" charset="2"/>
              <a:buChar char="q"/>
            </a:pPr>
            <a:r>
              <a:rPr lang="en-US" sz="2200" dirty="0"/>
              <a:t>Pelasgos Steel homes, are designed as an easy bolt together system-using load bearing steel frames. We call these frames "Red Iron". The red iron frame is unique in that it spans the entire width of the home and consists of a column at either side of the house with roof rafters that are bolted together and to each of the side columns.</a:t>
            </a:r>
          </a:p>
          <a:p>
            <a:pPr algn="just">
              <a:buFont typeface="Wingdings" panose="05000000000000000000" pitchFamily="2" charset="2"/>
              <a:buChar char="q"/>
            </a:pPr>
            <a:endParaRPr lang="en-US" sz="2200" dirty="0"/>
          </a:p>
          <a:p>
            <a:pPr algn="just">
              <a:buFont typeface="Wingdings" panose="05000000000000000000" pitchFamily="2" charset="2"/>
              <a:buChar char="q"/>
            </a:pPr>
            <a:r>
              <a:rPr lang="en-US" sz="2200" dirty="0"/>
              <a:t>For our wall systems between the metal columns and beams we are using the</a:t>
            </a:r>
          </a:p>
          <a:p>
            <a:pPr marL="0" indent="0" algn="just">
              <a:buNone/>
            </a:pPr>
            <a:r>
              <a:rPr lang="en-US" sz="2200" dirty="0"/>
              <a:t>      KNAUF Partition System – Galvanized C profiles which are installed every 40</a:t>
            </a:r>
            <a:r>
              <a:rPr lang="en-US" sz="2200" u="sng" dirty="0"/>
              <a:t>cm.</a:t>
            </a:r>
          </a:p>
          <a:p>
            <a:pPr algn="just">
              <a:buFont typeface="Wingdings" panose="05000000000000000000" pitchFamily="2" charset="2"/>
              <a:buChar char="q"/>
            </a:pPr>
            <a:endParaRPr lang="en-US" sz="2200" u="sng" dirty="0"/>
          </a:p>
          <a:p>
            <a:pPr marL="0" indent="0">
              <a:buFont typeface="Arial" pitchFamily="34" charset="0"/>
              <a:buNone/>
            </a:pPr>
            <a:endParaRPr lang="en-US" sz="2000"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933835" y="5202237"/>
            <a:ext cx="4036214" cy="160384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194916" y="3710706"/>
            <a:ext cx="2738187" cy="160776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8" name="Picture 7"/>
          <p:cNvPicPr>
            <a:picLocks noChangeAspect="1"/>
          </p:cNvPicPr>
          <p:nvPr/>
        </p:nvPicPr>
        <p:blipFill rotWithShape="1">
          <a:blip r:embed="rId4" cstate="print">
            <a:extLst>
              <a:ext uri="{28A0092B-C50C-407E-A947-70E740481C1C}">
                <a14:useLocalDpi xmlns:a14="http://schemas.microsoft.com/office/drawing/2010/main" val="0"/>
              </a:ext>
            </a:extLst>
          </a:blip>
          <a:srcRect l="9292" t="5240" r="14335" b="10609"/>
          <a:stretch/>
        </p:blipFill>
        <p:spPr>
          <a:xfrm>
            <a:off x="0" y="10946"/>
            <a:ext cx="5953419" cy="380452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9" name="Picture 8"/>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724922" y="6954"/>
            <a:ext cx="6770689" cy="380851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7" name="Picture 6"/>
          <p:cNvPicPr>
            <a:picLocks noChangeAspect="1"/>
          </p:cNvPicPr>
          <p:nvPr/>
        </p:nvPicPr>
        <p:blipFill rotWithShape="1">
          <a:blip r:embed="rId6" cstate="print">
            <a:extLst>
              <a:ext uri="{28A0092B-C50C-407E-A947-70E740481C1C}">
                <a14:useLocalDpi xmlns:a14="http://schemas.microsoft.com/office/drawing/2010/main" val="0"/>
              </a:ext>
            </a:extLst>
          </a:blip>
          <a:srcRect r="11112" b="9728"/>
          <a:stretch/>
        </p:blipFill>
        <p:spPr>
          <a:xfrm>
            <a:off x="11599381" y="-54347"/>
            <a:ext cx="6763232" cy="386358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1648058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83" y="-486395"/>
            <a:ext cx="6318959" cy="1944216"/>
          </a:xfrm>
        </p:spPr>
        <p:txBody>
          <a:bodyPr>
            <a:normAutofit/>
          </a:bodyPr>
          <a:lstStyle/>
          <a:p>
            <a:r>
              <a:rPr lang="en-US" dirty="0"/>
              <a:t>Exterior Walls</a:t>
            </a:r>
          </a:p>
        </p:txBody>
      </p:sp>
      <p:sp>
        <p:nvSpPr>
          <p:cNvPr id="6" name="Content Placeholder 5"/>
          <p:cNvSpPr>
            <a:spLocks noGrp="1"/>
          </p:cNvSpPr>
          <p:nvPr>
            <p:ph sz="quarter" idx="4"/>
          </p:nvPr>
        </p:nvSpPr>
        <p:spPr>
          <a:xfrm>
            <a:off x="396330" y="1601837"/>
            <a:ext cx="9470606" cy="7776864"/>
          </a:xfrm>
        </p:spPr>
        <p:txBody>
          <a:bodyPr>
            <a:noAutofit/>
          </a:bodyPr>
          <a:lstStyle/>
          <a:p>
            <a:pPr marL="0" indent="0">
              <a:buNone/>
            </a:pPr>
            <a:r>
              <a:rPr lang="en-US" sz="3200" b="1" dirty="0"/>
              <a:t> Exterior wall structure: </a:t>
            </a:r>
          </a:p>
          <a:p>
            <a:pPr marL="457200" indent="-457200">
              <a:buFont typeface="+mj-lt"/>
              <a:buAutoNum type="arabicPeriod"/>
            </a:pPr>
            <a:endParaRPr lang="en-US" sz="2400" dirty="0"/>
          </a:p>
          <a:p>
            <a:pPr>
              <a:buFont typeface="+mj-lt"/>
              <a:buAutoNum type="arabicPeriod"/>
            </a:pPr>
            <a:r>
              <a:rPr lang="en-US" sz="2000" dirty="0"/>
              <a:t>1 Layer of Stabilizer and 3 layers of Paint. </a:t>
            </a:r>
          </a:p>
          <a:p>
            <a:pPr>
              <a:buFont typeface="+mj-lt"/>
              <a:buAutoNum type="arabicPeriod"/>
            </a:pPr>
            <a:r>
              <a:rPr lang="en-US" sz="2000" dirty="0"/>
              <a:t>Interior Plastering, All interior connections are finished with </a:t>
            </a:r>
          </a:p>
          <a:p>
            <a:pPr marL="0" indent="0">
              <a:buNone/>
            </a:pPr>
            <a:r>
              <a:rPr lang="en-US" sz="2000" dirty="0"/>
              <a:t>        </a:t>
            </a:r>
            <a:r>
              <a:rPr lang="en-US" sz="2000" dirty="0" err="1"/>
              <a:t>Uniflott</a:t>
            </a:r>
            <a:r>
              <a:rPr lang="en-US" sz="2000" dirty="0"/>
              <a:t> by KNAUF</a:t>
            </a:r>
          </a:p>
          <a:p>
            <a:pPr marL="0" indent="0">
              <a:buNone/>
            </a:pPr>
            <a:r>
              <a:rPr lang="en-US" sz="2000" dirty="0"/>
              <a:t>3.    1 layer of Fine plaster is applied on the whole surface of the   </a:t>
            </a:r>
          </a:p>
          <a:p>
            <a:pPr marL="0" indent="0">
              <a:buNone/>
            </a:pPr>
            <a:r>
              <a:rPr lang="en-US" sz="2000" dirty="0"/>
              <a:t>        ultra board.</a:t>
            </a:r>
          </a:p>
          <a:p>
            <a:pPr marL="0" indent="0">
              <a:buNone/>
            </a:pPr>
            <a:r>
              <a:rPr lang="en-US" sz="2000" dirty="0"/>
              <a:t>4.    12.5 mm thickness Knauf ultra boards.</a:t>
            </a:r>
          </a:p>
          <a:p>
            <a:pPr marL="457200" indent="-457200">
              <a:buAutoNum type="arabicPeriod" startAt="5"/>
            </a:pPr>
            <a:r>
              <a:rPr lang="en-US" sz="2000" dirty="0"/>
              <a:t>Metal stud partitions.15 cm, thickness of the metal 0.6mm. In case</a:t>
            </a:r>
          </a:p>
          <a:p>
            <a:pPr marL="0" indent="0">
              <a:buNone/>
            </a:pPr>
            <a:r>
              <a:rPr lang="en-US" sz="2000" dirty="0"/>
              <a:t>       columns are bigger than 16cm, double wall of metal studs 10  -            </a:t>
            </a:r>
          </a:p>
          <a:p>
            <a:pPr marL="0" indent="0">
              <a:buNone/>
            </a:pPr>
            <a:r>
              <a:rPr lang="en-US" sz="2000" dirty="0"/>
              <a:t>       7.5cm/0.6mm thickness.</a:t>
            </a:r>
          </a:p>
          <a:p>
            <a:pPr marL="0" indent="0">
              <a:buNone/>
            </a:pPr>
            <a:r>
              <a:rPr lang="en-US" sz="2000" dirty="0"/>
              <a:t>6.    Between the metal structures we install 10 cm rock wool Knauf </a:t>
            </a:r>
          </a:p>
          <a:p>
            <a:pPr marL="0" indent="0">
              <a:buNone/>
            </a:pPr>
            <a:r>
              <a:rPr lang="en-US" sz="2000" dirty="0"/>
              <a:t>        </a:t>
            </a:r>
            <a:r>
              <a:rPr lang="en-US" sz="2000" dirty="0" err="1"/>
              <a:t>Ecose</a:t>
            </a:r>
            <a:r>
              <a:rPr lang="en-US" sz="2000" dirty="0"/>
              <a:t> Technology</a:t>
            </a:r>
          </a:p>
          <a:p>
            <a:pPr marL="0" indent="0">
              <a:buNone/>
            </a:pPr>
            <a:r>
              <a:rPr lang="en-US" sz="2000" dirty="0"/>
              <a:t>7.    Vapor membrane </a:t>
            </a:r>
            <a:r>
              <a:rPr lang="en-US" sz="2000" dirty="0" err="1"/>
              <a:t>MasterMax</a:t>
            </a:r>
            <a:r>
              <a:rPr lang="en-US" sz="2000" dirty="0"/>
              <a:t> 155 gr</a:t>
            </a:r>
          </a:p>
          <a:p>
            <a:pPr marL="0" indent="0">
              <a:buNone/>
            </a:pPr>
            <a:r>
              <a:rPr lang="en-US" sz="2000" dirty="0"/>
              <a:t>8.    12 mm Cement board </a:t>
            </a:r>
            <a:r>
              <a:rPr lang="en-US" sz="2000" dirty="0" err="1"/>
              <a:t>Aquapanel</a:t>
            </a:r>
            <a:r>
              <a:rPr lang="en-US" sz="2000" dirty="0"/>
              <a:t>.</a:t>
            </a:r>
          </a:p>
          <a:p>
            <a:pPr marL="0" indent="0">
              <a:buNone/>
            </a:pPr>
            <a:r>
              <a:rPr lang="en-US" sz="2000" dirty="0"/>
              <a:t>9.    5cm XPS polystyrene</a:t>
            </a:r>
          </a:p>
          <a:p>
            <a:pPr marL="0" indent="0">
              <a:buNone/>
            </a:pPr>
            <a:r>
              <a:rPr lang="en-US" sz="2000" dirty="0"/>
              <a:t>10.  Reinforcement with a fiber glass mesh 160 gr/m2.</a:t>
            </a:r>
          </a:p>
          <a:p>
            <a:pPr marL="0" indent="0">
              <a:buNone/>
            </a:pPr>
            <a:r>
              <a:rPr lang="en-US" sz="2000" dirty="0"/>
              <a:t>11.  2 layers of KNAUF thermal glue.</a:t>
            </a:r>
          </a:p>
          <a:p>
            <a:pPr marL="0" indent="0">
              <a:buNone/>
            </a:pPr>
            <a:r>
              <a:rPr lang="en-US" sz="2000" dirty="0"/>
              <a:t>12.  Finished with plaster and paint or </a:t>
            </a:r>
            <a:r>
              <a:rPr lang="en-US" sz="2000" dirty="0" err="1"/>
              <a:t>Grafiato</a:t>
            </a:r>
            <a:endParaRPr lang="en-US" sz="2000" dirty="0"/>
          </a:p>
          <a:p>
            <a:endParaRPr lang="en-US" sz="2400" dirty="0"/>
          </a:p>
        </p:txBody>
      </p:sp>
      <p:pic>
        <p:nvPicPr>
          <p:cNvPr id="1026" name="Picture 2" descr="E:\Pelasgos Booklet\NEW WALL.jpg"/>
          <p:cNvPicPr>
            <a:picLocks noChangeAspect="1" noChangeArrowheads="1"/>
          </p:cNvPicPr>
          <p:nvPr/>
        </p:nvPicPr>
        <p:blipFill rotWithShape="1">
          <a:blip r:embed="rId2">
            <a:extLst>
              <a:ext uri="{28A0092B-C50C-407E-A947-70E740481C1C}">
                <a14:useLocalDpi xmlns:a14="http://schemas.microsoft.com/office/drawing/2010/main" val="0"/>
              </a:ext>
            </a:extLst>
          </a:blip>
          <a:srcRect l="11404" r="6920"/>
          <a:stretch/>
        </p:blipFill>
        <p:spPr bwMode="auto">
          <a:xfrm>
            <a:off x="9122889" y="2249909"/>
            <a:ext cx="8915401" cy="69913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431785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6083" y="-486395"/>
            <a:ext cx="11863575" cy="2088232"/>
          </a:xfrm>
        </p:spPr>
        <p:txBody>
          <a:bodyPr>
            <a:normAutofit/>
          </a:bodyPr>
          <a:lstStyle/>
          <a:p>
            <a:r>
              <a:rPr lang="en-US" dirty="0"/>
              <a:t>Exterior Walls Option No.2</a:t>
            </a:r>
          </a:p>
        </p:txBody>
      </p:sp>
      <p:sp>
        <p:nvSpPr>
          <p:cNvPr id="6" name="Content Placeholder 5"/>
          <p:cNvSpPr>
            <a:spLocks noGrp="1"/>
          </p:cNvSpPr>
          <p:nvPr>
            <p:ph sz="quarter" idx="4"/>
          </p:nvPr>
        </p:nvSpPr>
        <p:spPr>
          <a:xfrm>
            <a:off x="396330" y="1889869"/>
            <a:ext cx="9470606" cy="6727206"/>
          </a:xfrm>
        </p:spPr>
        <p:txBody>
          <a:bodyPr>
            <a:noAutofit/>
          </a:bodyPr>
          <a:lstStyle/>
          <a:p>
            <a:pPr marL="0" indent="0">
              <a:buNone/>
            </a:pPr>
            <a:r>
              <a:rPr lang="en-US" sz="3200" b="1" dirty="0"/>
              <a:t> Exterior wall structure: </a:t>
            </a:r>
          </a:p>
          <a:p>
            <a:pPr marL="457200" indent="-457200">
              <a:buFont typeface="+mj-lt"/>
              <a:buAutoNum type="arabicPeriod"/>
            </a:pPr>
            <a:endParaRPr lang="en-US" sz="2400" dirty="0"/>
          </a:p>
          <a:p>
            <a:pPr>
              <a:buFont typeface="+mj-lt"/>
              <a:buAutoNum type="arabicPeriod"/>
            </a:pPr>
            <a:r>
              <a:rPr lang="en-US" sz="2000" dirty="0"/>
              <a:t>1 Layer of Stabilizer and 3 layers of Paint. </a:t>
            </a:r>
          </a:p>
          <a:p>
            <a:pPr>
              <a:buFont typeface="+mj-lt"/>
              <a:buAutoNum type="arabicPeriod"/>
            </a:pPr>
            <a:r>
              <a:rPr lang="en-US" sz="2000" dirty="0"/>
              <a:t>Interior Plastering, All interior connections are finished with </a:t>
            </a:r>
            <a:r>
              <a:rPr lang="en-US" sz="2000" dirty="0" err="1"/>
              <a:t>Uniflott</a:t>
            </a:r>
            <a:r>
              <a:rPr lang="en-US" sz="2000" dirty="0"/>
              <a:t> by </a:t>
            </a:r>
            <a:r>
              <a:rPr lang="en-US" sz="2000" dirty="0" err="1"/>
              <a:t>KNAUF</a:t>
            </a:r>
            <a:r>
              <a:rPr lang="en-US" sz="2000" dirty="0"/>
              <a:t>,</a:t>
            </a:r>
          </a:p>
          <a:p>
            <a:pPr marL="457200" indent="-457200">
              <a:buFont typeface="+mj-lt"/>
              <a:buAutoNum type="arabicPeriod"/>
            </a:pPr>
            <a:r>
              <a:rPr lang="en-US" sz="2000" dirty="0"/>
              <a:t> 1 layer of Fine plaster is applied on the whole surface of the ultra  board with fiberglass reinforcement.</a:t>
            </a:r>
          </a:p>
          <a:p>
            <a:pPr>
              <a:buFont typeface="+mj-lt"/>
              <a:buAutoNum type="arabicPeriod"/>
            </a:pPr>
            <a:r>
              <a:rPr lang="en-US" sz="2000" dirty="0"/>
              <a:t>12.5 mm thickness Knauf ultra board.</a:t>
            </a:r>
          </a:p>
          <a:p>
            <a:pPr>
              <a:buFont typeface="+mj-lt"/>
              <a:buAutoNum type="arabicPeriod"/>
            </a:pPr>
            <a:r>
              <a:rPr lang="en-US" sz="2000" dirty="0"/>
              <a:t>Metal stud partitions.15 cm, thickness of the metal 0.6mm. In case columns are bigger than 16cm, double wall of metal studs 10-7.5cm/0.6mm thickness.</a:t>
            </a:r>
          </a:p>
          <a:p>
            <a:pPr>
              <a:buFont typeface="+mj-lt"/>
              <a:buAutoNum type="arabicPeriod"/>
            </a:pPr>
            <a:r>
              <a:rPr lang="en-US" sz="2000" dirty="0"/>
              <a:t>Between the metal structures we install a rock wool Knauf with</a:t>
            </a:r>
          </a:p>
          <a:p>
            <a:pPr marL="0" indent="0">
              <a:buNone/>
            </a:pPr>
            <a:r>
              <a:rPr lang="en-US" sz="2000" dirty="0"/>
              <a:t>       </a:t>
            </a:r>
            <a:r>
              <a:rPr lang="en-US" sz="2000" dirty="0" err="1"/>
              <a:t>Ecose</a:t>
            </a:r>
            <a:r>
              <a:rPr lang="en-US" sz="2000" dirty="0"/>
              <a:t> Technology</a:t>
            </a:r>
          </a:p>
          <a:p>
            <a:pPr marL="0" indent="0">
              <a:buNone/>
            </a:pPr>
            <a:r>
              <a:rPr lang="en-US" sz="2000" dirty="0"/>
              <a:t>7.    Vapor membrane </a:t>
            </a:r>
            <a:r>
              <a:rPr lang="en-US" sz="2000" dirty="0" err="1"/>
              <a:t>Mastermax</a:t>
            </a:r>
            <a:r>
              <a:rPr lang="en-US" sz="2000" dirty="0"/>
              <a:t> 155 gr</a:t>
            </a:r>
          </a:p>
          <a:p>
            <a:pPr marL="0" indent="0">
              <a:buNone/>
            </a:pPr>
            <a:r>
              <a:rPr lang="en-US" sz="2000" dirty="0"/>
              <a:t>8.    2,5 mm KNAUF </a:t>
            </a:r>
            <a:r>
              <a:rPr lang="en-US" sz="2000" dirty="0" err="1"/>
              <a:t>Guardex</a:t>
            </a:r>
            <a:r>
              <a:rPr lang="en-US" sz="2000" dirty="0"/>
              <a:t> Gypsum board.</a:t>
            </a:r>
          </a:p>
          <a:p>
            <a:pPr marL="0" indent="0">
              <a:buNone/>
            </a:pPr>
            <a:r>
              <a:rPr lang="en-US" sz="2000" dirty="0"/>
              <a:t>9.    Reinforcement with a fiber glass mesh 160 gr/m2.</a:t>
            </a:r>
          </a:p>
          <a:p>
            <a:pPr marL="0" indent="0">
              <a:buNone/>
            </a:pPr>
            <a:r>
              <a:rPr lang="en-US" sz="2000" dirty="0"/>
              <a:t>10.  1 layer of  stabilizer and 3 layers of paint</a:t>
            </a:r>
          </a:p>
          <a:p>
            <a:endParaRPr lang="en-US" sz="2400" dirty="0"/>
          </a:p>
        </p:txBody>
      </p:sp>
      <p:pic>
        <p:nvPicPr>
          <p:cNvPr id="5" name="Picture 4"/>
          <p:cNvPicPr>
            <a:picLocks noChangeAspect="1"/>
          </p:cNvPicPr>
          <p:nvPr/>
        </p:nvPicPr>
        <p:blipFill rotWithShape="1">
          <a:blip r:embed="rId2" cstate="print">
            <a:extLst>
              <a:ext uri="{28A0092B-C50C-407E-A947-70E740481C1C}">
                <a14:useLocalDpi xmlns:a14="http://schemas.microsoft.com/office/drawing/2010/main" val="0"/>
              </a:ext>
            </a:extLst>
          </a:blip>
          <a:srcRect l="13546"/>
          <a:stretch/>
        </p:blipFill>
        <p:spPr>
          <a:xfrm>
            <a:off x="9397330" y="4122117"/>
            <a:ext cx="8690604" cy="6017890"/>
          </a:xfrm>
          <a:prstGeom prst="rect">
            <a:avLst/>
          </a:prstGeom>
        </p:spPr>
      </p:pic>
      <p:pic>
        <p:nvPicPr>
          <p:cNvPr id="3" name="Picture 2"/>
          <p:cNvPicPr>
            <a:picLocks noChangeAspect="1"/>
          </p:cNvPicPr>
          <p:nvPr/>
        </p:nvPicPr>
        <p:blipFill rotWithShape="1">
          <a:blip r:embed="rId3" cstate="print">
            <a:extLst>
              <a:ext uri="{28A0092B-C50C-407E-A947-70E740481C1C}">
                <a14:useLocalDpi xmlns:a14="http://schemas.microsoft.com/office/drawing/2010/main" val="0"/>
              </a:ext>
            </a:extLst>
          </a:blip>
          <a:srcRect l="4821" t="12198" r="3890" b="5791"/>
          <a:stretch/>
        </p:blipFill>
        <p:spPr>
          <a:xfrm>
            <a:off x="9397330" y="4122117"/>
            <a:ext cx="8690604" cy="6017891"/>
          </a:xfrm>
          <a:prstGeom prst="rect">
            <a:avLst/>
          </a:prstGeom>
        </p:spPr>
      </p:pic>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l="4675" t="12284" r="4794" b="7365"/>
          <a:stretch/>
        </p:blipFill>
        <p:spPr>
          <a:xfrm>
            <a:off x="9181306" y="4122117"/>
            <a:ext cx="8906628" cy="6018362"/>
          </a:xfrm>
          <a:prstGeom prst="rect">
            <a:avLst/>
          </a:prstGeom>
        </p:spPr>
      </p:pic>
    </p:spTree>
    <p:extLst>
      <p:ext uri="{BB962C8B-B14F-4D97-AF65-F5344CB8AC3E}">
        <p14:creationId xmlns:p14="http://schemas.microsoft.com/office/powerpoint/2010/main" val="177120199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322" y="83782"/>
            <a:ext cx="6048672" cy="1734079"/>
          </a:xfrm>
        </p:spPr>
        <p:txBody>
          <a:bodyPr/>
          <a:lstStyle/>
          <a:p>
            <a:r>
              <a:rPr lang="en-US" dirty="0"/>
              <a:t>Interior Walls</a:t>
            </a:r>
          </a:p>
        </p:txBody>
      </p:sp>
      <p:sp>
        <p:nvSpPr>
          <p:cNvPr id="3" name="Rectangle 2"/>
          <p:cNvSpPr/>
          <p:nvPr/>
        </p:nvSpPr>
        <p:spPr>
          <a:xfrm>
            <a:off x="396330" y="2122725"/>
            <a:ext cx="9191046" cy="6617196"/>
          </a:xfrm>
          <a:prstGeom prst="rect">
            <a:avLst/>
          </a:prstGeom>
        </p:spPr>
        <p:txBody>
          <a:bodyPr wrap="square">
            <a:spAutoFit/>
          </a:bodyPr>
          <a:lstStyle/>
          <a:p>
            <a:r>
              <a:rPr lang="en-US" b="1" dirty="0"/>
              <a:t>Interior wall structure</a:t>
            </a:r>
          </a:p>
          <a:p>
            <a:endParaRPr lang="en-US" b="1" dirty="0"/>
          </a:p>
          <a:p>
            <a:pPr marL="457200" indent="-457200">
              <a:buFont typeface="+mj-lt"/>
              <a:buAutoNum type="arabicPeriod"/>
            </a:pPr>
            <a:r>
              <a:rPr lang="en-US" sz="2400" dirty="0"/>
              <a:t>We install 12.5mm thickness Knauf ultra boards on both sides*. </a:t>
            </a:r>
          </a:p>
          <a:p>
            <a:pPr marL="457200" indent="-457200">
              <a:buFont typeface="+mj-lt"/>
              <a:buAutoNum type="arabicPeriod"/>
            </a:pPr>
            <a:r>
              <a:rPr lang="en-US" sz="2400" dirty="0"/>
              <a:t>Interior Plastering. All interior connections are finished with </a:t>
            </a:r>
            <a:r>
              <a:rPr lang="en-US" sz="2400" dirty="0" err="1"/>
              <a:t>Uniflott</a:t>
            </a:r>
            <a:r>
              <a:rPr lang="en-US" sz="2400" dirty="0"/>
              <a:t> by </a:t>
            </a:r>
            <a:r>
              <a:rPr lang="en-US" sz="2400" dirty="0" err="1"/>
              <a:t>KNAUF</a:t>
            </a:r>
            <a:r>
              <a:rPr lang="en-US" sz="2400" dirty="0"/>
              <a:t>. </a:t>
            </a:r>
          </a:p>
          <a:p>
            <a:pPr marL="457200" indent="-457200">
              <a:buFont typeface="+mj-lt"/>
              <a:buAutoNum type="arabicPeriod"/>
            </a:pPr>
            <a:r>
              <a:rPr lang="en-US" sz="2400" dirty="0"/>
              <a:t>1 layer of Fine plaster is applied on the whole surface of the ultra board.</a:t>
            </a:r>
          </a:p>
          <a:p>
            <a:pPr marL="457200" indent="-457200">
              <a:buFont typeface="+mj-lt"/>
              <a:buAutoNum type="arabicPeriod"/>
            </a:pPr>
            <a:r>
              <a:rPr lang="en-US" sz="2400" dirty="0"/>
              <a:t>Metal stud partitions.7.5 cm, thickness of the metal 0.6mm.</a:t>
            </a:r>
          </a:p>
          <a:p>
            <a:pPr marL="457200" indent="-457200">
              <a:buFont typeface="+mj-lt"/>
              <a:buAutoNum type="arabicPeriod"/>
            </a:pPr>
            <a:r>
              <a:rPr lang="en-US" sz="2400" dirty="0"/>
              <a:t>Between the metal structures. We install a layer of 5 cm rock wool Knauf </a:t>
            </a:r>
            <a:r>
              <a:rPr lang="en-US" sz="2400" dirty="0" err="1"/>
              <a:t>Ecose</a:t>
            </a:r>
            <a:r>
              <a:rPr lang="en-US" sz="2400" dirty="0"/>
              <a:t> technology, ensuring thermal and sound insulation.</a:t>
            </a:r>
          </a:p>
          <a:p>
            <a:pPr marL="457200" indent="-457200">
              <a:buFont typeface="+mj-lt"/>
              <a:buAutoNum type="arabicPeriod"/>
            </a:pPr>
            <a:r>
              <a:rPr lang="en-US" sz="2400" dirty="0"/>
              <a:t>One Layer of Stabilizer and 3 layers of Paint**. </a:t>
            </a:r>
          </a:p>
          <a:p>
            <a:endParaRPr lang="en-US" sz="2400" dirty="0"/>
          </a:p>
          <a:p>
            <a:r>
              <a:rPr lang="en-US" sz="2400" dirty="0"/>
              <a:t>Recommended brands we are using are:  </a:t>
            </a:r>
            <a:r>
              <a:rPr lang="en-US" sz="2400" dirty="0" err="1"/>
              <a:t>Dulux</a:t>
            </a:r>
            <a:r>
              <a:rPr lang="en-US" sz="2400" dirty="0"/>
              <a:t>, Sherwin Williams, Crown Paints.</a:t>
            </a:r>
          </a:p>
        </p:txBody>
      </p:sp>
      <p:sp>
        <p:nvSpPr>
          <p:cNvPr id="4" name="Rectangle 3"/>
          <p:cNvSpPr/>
          <p:nvPr/>
        </p:nvSpPr>
        <p:spPr>
          <a:xfrm>
            <a:off x="396330" y="8672084"/>
            <a:ext cx="17615981" cy="1477328"/>
          </a:xfrm>
          <a:prstGeom prst="rect">
            <a:avLst/>
          </a:prstGeom>
        </p:spPr>
        <p:txBody>
          <a:bodyPr wrap="square">
            <a:spAutoFit/>
          </a:bodyPr>
          <a:lstStyle/>
          <a:p>
            <a:r>
              <a:rPr lang="en-US" sz="1800" dirty="0"/>
              <a:t>*For bathrooms &amp; kitchen:</a:t>
            </a:r>
          </a:p>
          <a:p>
            <a:r>
              <a:rPr lang="en-US" sz="1800" dirty="0"/>
              <a:t>back walls we use high performance 12.5mm </a:t>
            </a:r>
            <a:r>
              <a:rPr lang="en-US" sz="1800" dirty="0" err="1"/>
              <a:t>Knauf</a:t>
            </a:r>
            <a:r>
              <a:rPr lang="en-US" sz="1800" dirty="0"/>
              <a:t> Water Resistant Gypsum board. Compliance: </a:t>
            </a:r>
            <a:r>
              <a:rPr lang="en-US" sz="1800" dirty="0" err="1"/>
              <a:t>EN</a:t>
            </a:r>
            <a:r>
              <a:rPr lang="en-US" sz="1800" dirty="0"/>
              <a:t> 520, Type A. </a:t>
            </a:r>
          </a:p>
          <a:p>
            <a:r>
              <a:rPr lang="en-US" sz="1800" dirty="0"/>
              <a:t>**Paints are water based, washable and ecological. For kitchens we are using exceptionally tough matt paints with grease proof formulation that resists everyday cooking stains.  For  the bathrooms we are using moisture and steam resistant soft sheen paints with a </a:t>
            </a:r>
            <a:r>
              <a:rPr lang="en-US" sz="1800" dirty="0" err="1"/>
              <a:t>Mouldtec</a:t>
            </a:r>
            <a:r>
              <a:rPr lang="en-US" sz="1800" dirty="0"/>
              <a:t> formulation that protects the paint against mold.</a:t>
            </a:r>
          </a:p>
        </p:txBody>
      </p:sp>
      <p:pic>
        <p:nvPicPr>
          <p:cNvPr id="205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4545" t="3141" r="6608"/>
          <a:stretch/>
        </p:blipFill>
        <p:spPr bwMode="auto">
          <a:xfrm>
            <a:off x="9541346" y="1351711"/>
            <a:ext cx="8775237" cy="732037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259462971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580905" y="-270371"/>
            <a:ext cx="12781707" cy="8879931"/>
          </a:xfrm>
        </p:spPr>
        <p:txBody>
          <a:bodyPr>
            <a:noAutofit/>
          </a:bodyPr>
          <a:lstStyle/>
          <a:p>
            <a:pPr marL="0" indent="0">
              <a:buNone/>
            </a:pPr>
            <a:endParaRPr lang="en-US" sz="2000" dirty="0"/>
          </a:p>
          <a:p>
            <a:pPr marL="0" indent="0">
              <a:buNone/>
            </a:pPr>
            <a:r>
              <a:rPr lang="en-US" sz="6000" b="1" dirty="0">
                <a:latin typeface="+mj-lt"/>
              </a:rPr>
              <a:t>Between Floor Structure </a:t>
            </a:r>
          </a:p>
          <a:p>
            <a:pPr marL="0" indent="0">
              <a:buNone/>
            </a:pPr>
            <a:endParaRPr lang="en-US" sz="2400" dirty="0"/>
          </a:p>
          <a:p>
            <a:pPr>
              <a:buFont typeface="Wingdings" panose="05000000000000000000" pitchFamily="2" charset="2"/>
              <a:buChar char="q"/>
            </a:pPr>
            <a:r>
              <a:rPr lang="en-US" sz="2200" dirty="0"/>
              <a:t>Trusses are positioned every 40 – 150 cm according to the engineering drawings.</a:t>
            </a:r>
          </a:p>
          <a:p>
            <a:pPr marL="0" indent="0">
              <a:buNone/>
            </a:pPr>
            <a:endParaRPr lang="en-US" sz="2200" dirty="0"/>
          </a:p>
          <a:p>
            <a:pPr>
              <a:buFont typeface="Wingdings" panose="05000000000000000000" pitchFamily="2" charset="2"/>
              <a:buChar char="q"/>
            </a:pPr>
            <a:r>
              <a:rPr lang="en-US" sz="2200" dirty="0"/>
              <a:t>The SYMDECK 73 profiled steel sheeting 0.75 – 1.25 mm. A galvanized trapezoidal profile which is being used in the construction of large spanning composite decks. High quality Fe320G in accordance to Eurocode 3-Part 1.3, galvanized.</a:t>
            </a:r>
          </a:p>
          <a:p>
            <a:pPr>
              <a:buFont typeface="Wingdings" panose="05000000000000000000" pitchFamily="2" charset="2"/>
              <a:buChar char="q"/>
            </a:pPr>
            <a:endParaRPr lang="en-US" sz="2200" dirty="0"/>
          </a:p>
          <a:p>
            <a:pPr>
              <a:buFont typeface="Wingdings" panose="05000000000000000000" pitchFamily="2" charset="2"/>
              <a:buChar char="q"/>
            </a:pPr>
            <a:r>
              <a:rPr lang="en-US" sz="2200" dirty="0"/>
              <a:t>Screed - 10 cm, quality C25.</a:t>
            </a:r>
          </a:p>
          <a:p>
            <a:pPr>
              <a:buFont typeface="Wingdings" panose="05000000000000000000" pitchFamily="2" charset="2"/>
              <a:buChar char="q"/>
            </a:pPr>
            <a:endParaRPr lang="en-US" sz="2200" dirty="0"/>
          </a:p>
          <a:p>
            <a:pPr>
              <a:buFont typeface="Wingdings" panose="05000000000000000000" pitchFamily="2" charset="2"/>
              <a:buChar char="q"/>
            </a:pPr>
            <a:r>
              <a:rPr lang="en-US" sz="2200" dirty="0"/>
              <a:t>5 cm mortar 3:1For straightening the floor and preparation for the installation of tiles or parquet.</a:t>
            </a:r>
          </a:p>
          <a:p>
            <a:pPr marL="0" indent="0">
              <a:buNone/>
            </a:pPr>
            <a:endParaRPr lang="en-US" sz="2200" dirty="0"/>
          </a:p>
          <a:p>
            <a:pPr>
              <a:buFont typeface="Wingdings" panose="05000000000000000000" pitchFamily="2" charset="2"/>
              <a:buChar char="q"/>
            </a:pPr>
            <a:r>
              <a:rPr lang="en-US" sz="2200" dirty="0"/>
              <a:t>Tiles for the floors are installed with </a:t>
            </a:r>
            <a:r>
              <a:rPr lang="en-US" sz="2200" dirty="0" err="1"/>
              <a:t>Kerabond</a:t>
            </a:r>
            <a:r>
              <a:rPr lang="en-US" sz="2200" dirty="0"/>
              <a:t> Plus-MAPEI, Weber or </a:t>
            </a:r>
            <a:r>
              <a:rPr lang="en-US" sz="2200" dirty="0" err="1"/>
              <a:t>Baumit</a:t>
            </a:r>
            <a:r>
              <a:rPr lang="en-US" sz="2200" dirty="0"/>
              <a:t>. </a:t>
            </a:r>
          </a:p>
          <a:p>
            <a:pPr marL="0" indent="0">
              <a:buNone/>
            </a:pPr>
            <a:r>
              <a:rPr lang="en-US" sz="2200" dirty="0"/>
              <a:t>      Cementitious adhesive with superior bond strength suitable for all tile types. </a:t>
            </a:r>
          </a:p>
          <a:p>
            <a:pPr marL="0" indent="0">
              <a:buNone/>
            </a:pPr>
            <a:r>
              <a:rPr lang="en-US" sz="2200" dirty="0"/>
              <a:t>      Internal and external use.</a:t>
            </a:r>
          </a:p>
          <a:p>
            <a:pPr>
              <a:buFont typeface="Wingdings" panose="05000000000000000000" pitchFamily="2" charset="2"/>
              <a:buChar char="q"/>
            </a:pPr>
            <a:endParaRPr lang="en-US" sz="2200" dirty="0"/>
          </a:p>
          <a:p>
            <a:pPr>
              <a:buFont typeface="Wingdings" panose="05000000000000000000" pitchFamily="2" charset="2"/>
              <a:buChar char="q"/>
            </a:pPr>
            <a:r>
              <a:rPr lang="en-US" sz="2200" dirty="0"/>
              <a:t>In case installation of parquet. We use a leveling compound </a:t>
            </a:r>
            <a:r>
              <a:rPr lang="en-US" sz="2200" dirty="0" err="1"/>
              <a:t>NIVORAPID</a:t>
            </a:r>
            <a:r>
              <a:rPr lang="en-US" sz="2200" dirty="0"/>
              <a:t> of </a:t>
            </a:r>
            <a:r>
              <a:rPr lang="en-US" sz="2200" dirty="0" err="1"/>
              <a:t>MAPEI</a:t>
            </a:r>
            <a:r>
              <a:rPr lang="en-US" sz="2200" dirty="0"/>
              <a:t> or </a:t>
            </a:r>
            <a:r>
              <a:rPr lang="en-US" sz="2200" dirty="0" err="1"/>
              <a:t>Betonfix</a:t>
            </a:r>
            <a:r>
              <a:rPr lang="en-US" sz="2200" dirty="0"/>
              <a:t> AL of KIMIA S.p.A.. An Ultra-fast drying thixotropic cementitious leveling mortar to create a perfect smooth level for the installation of the parquet.</a:t>
            </a:r>
          </a:p>
        </p:txBody>
      </p:sp>
      <p:sp>
        <p:nvSpPr>
          <p:cNvPr id="3" name="Title 2"/>
          <p:cNvSpPr>
            <a:spLocks noGrp="1"/>
          </p:cNvSpPr>
          <p:nvPr>
            <p:ph type="title"/>
          </p:nvPr>
        </p:nvSpPr>
        <p:spPr>
          <a:xfrm>
            <a:off x="252314" y="2537941"/>
            <a:ext cx="4774279" cy="2080895"/>
          </a:xfrm>
        </p:spPr>
        <p:txBody>
          <a:bodyPr/>
          <a:lstStyle/>
          <a:p>
            <a:r>
              <a:rPr lang="en-US" sz="4800" dirty="0"/>
              <a:t>Between Floor Structure </a:t>
            </a:r>
            <a:endParaRPr lang="en-US" dirty="0"/>
          </a:p>
        </p:txBody>
      </p:sp>
      <p:sp>
        <p:nvSpPr>
          <p:cNvPr id="4" name="Text Placeholder 3"/>
          <p:cNvSpPr>
            <a:spLocks noGrp="1"/>
          </p:cNvSpPr>
          <p:nvPr>
            <p:ph type="body" sz="half" idx="2"/>
          </p:nvPr>
        </p:nvSpPr>
        <p:spPr/>
        <p:txBody>
          <a:bodyPr/>
          <a:lstStyle/>
          <a:p>
            <a:r>
              <a:rPr lang="en-US" dirty="0"/>
              <a:t>in case of 2 and more floor buildings</a:t>
            </a:r>
          </a:p>
        </p:txBody>
      </p:sp>
      <p:pic>
        <p:nvPicPr>
          <p:cNvPr id="307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5718" y="5013"/>
            <a:ext cx="5580906" cy="282096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718" y="6354366"/>
            <a:ext cx="5580906" cy="401492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15823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59810" y="371814"/>
            <a:ext cx="16526352" cy="1734079"/>
          </a:xfrm>
        </p:spPr>
        <p:txBody>
          <a:bodyPr>
            <a:noAutofit/>
          </a:bodyPr>
          <a:lstStyle/>
          <a:p>
            <a:r>
              <a:rPr lang="en-US" sz="6000" dirty="0">
                <a:solidFill>
                  <a:schemeClr val="tx2"/>
                </a:solidFill>
              </a:rPr>
              <a:t>The Ceiling System</a:t>
            </a:r>
            <a:br>
              <a:rPr lang="en-US" sz="4400" dirty="0">
                <a:solidFill>
                  <a:schemeClr val="tx2"/>
                </a:solidFill>
              </a:rPr>
            </a:br>
            <a:r>
              <a:rPr lang="en-US" sz="3600" dirty="0">
                <a:solidFill>
                  <a:schemeClr val="tx2"/>
                </a:solidFill>
              </a:rPr>
              <a:t>By PELASGOS HOMES</a:t>
            </a:r>
          </a:p>
        </p:txBody>
      </p:sp>
      <p:sp>
        <p:nvSpPr>
          <p:cNvPr id="4" name="TextBox 3"/>
          <p:cNvSpPr txBox="1"/>
          <p:nvPr/>
        </p:nvSpPr>
        <p:spPr>
          <a:xfrm>
            <a:off x="360842" y="2033885"/>
            <a:ext cx="17677448" cy="8710077"/>
          </a:xfrm>
          <a:prstGeom prst="rect">
            <a:avLst/>
          </a:prstGeom>
          <a:noFill/>
        </p:spPr>
        <p:txBody>
          <a:bodyPr wrap="square" rtlCol="0">
            <a:spAutoFit/>
          </a:bodyPr>
          <a:lstStyle/>
          <a:p>
            <a:endParaRPr lang="en-US" sz="2400" b="1" dirty="0">
              <a:solidFill>
                <a:schemeClr val="tx2"/>
              </a:solidFill>
            </a:endParaRPr>
          </a:p>
          <a:p>
            <a:pPr marL="342900" indent="-342900">
              <a:buFont typeface="Wingdings" panose="05000000000000000000" pitchFamily="2" charset="2"/>
              <a:buChar char="q"/>
            </a:pPr>
            <a:r>
              <a:rPr lang="en-US" sz="2400" dirty="0"/>
              <a:t>Suspended skeleton metal grid structure – 6-7 cm.</a:t>
            </a:r>
          </a:p>
          <a:p>
            <a:pPr marL="342900" indent="-342900">
              <a:buFont typeface="Wingdings" panose="05000000000000000000" pitchFamily="2" charset="2"/>
              <a:buChar char="q"/>
            </a:pPr>
            <a:endParaRPr lang="en-US" sz="2400" dirty="0"/>
          </a:p>
          <a:p>
            <a:pPr marL="342900" indent="-342900">
              <a:buFont typeface="Wingdings" panose="05000000000000000000" pitchFamily="2" charset="2"/>
              <a:buChar char="q"/>
            </a:pPr>
            <a:r>
              <a:rPr lang="en-US" sz="2400" dirty="0"/>
              <a:t>Ultra acoustic mineral wool with </a:t>
            </a:r>
            <a:r>
              <a:rPr lang="en-US" sz="2400" dirty="0" err="1"/>
              <a:t>Ecose</a:t>
            </a:r>
            <a:r>
              <a:rPr lang="en-US" sz="2400" dirty="0"/>
              <a:t> Technology</a:t>
            </a:r>
          </a:p>
          <a:p>
            <a:r>
              <a:rPr lang="en-US" sz="2400" dirty="0"/>
              <a:t>    of Knauf 6 cm, Fireproof  material of the highest </a:t>
            </a:r>
          </a:p>
          <a:p>
            <a:r>
              <a:rPr lang="en-US" sz="2400" dirty="0"/>
              <a:t>    EuroclassA1, proposing Excellent acoustical </a:t>
            </a:r>
          </a:p>
          <a:p>
            <a:r>
              <a:rPr lang="en-US" sz="2400" dirty="0"/>
              <a:t>    insulation.</a:t>
            </a:r>
          </a:p>
          <a:p>
            <a:pPr marL="342900" indent="-342900">
              <a:buFont typeface="Wingdings" panose="05000000000000000000" pitchFamily="2" charset="2"/>
              <a:buChar char="q"/>
            </a:pPr>
            <a:endParaRPr lang="en-US" sz="2400" dirty="0"/>
          </a:p>
          <a:p>
            <a:pPr marL="342900" indent="-342900">
              <a:buFont typeface="Wingdings" panose="05000000000000000000" pitchFamily="2" charset="2"/>
              <a:buChar char="q"/>
            </a:pPr>
            <a:r>
              <a:rPr lang="en-US" sz="2400" dirty="0"/>
              <a:t>Gypsum boards </a:t>
            </a:r>
            <a:r>
              <a:rPr lang="en-US" sz="2400" dirty="0" err="1"/>
              <a:t>Knauf</a:t>
            </a:r>
            <a:r>
              <a:rPr lang="en-US" sz="2400" dirty="0"/>
              <a:t> – 12.5 mm thickness. </a:t>
            </a:r>
          </a:p>
          <a:p>
            <a:pPr marL="342900" indent="-342900">
              <a:buFont typeface="Wingdings" panose="05000000000000000000" pitchFamily="2" charset="2"/>
              <a:buChar char="q"/>
            </a:pPr>
            <a:endParaRPr lang="en-US" sz="2400" dirty="0"/>
          </a:p>
          <a:p>
            <a:pPr marL="342900" indent="-342900">
              <a:buFont typeface="Wingdings" panose="05000000000000000000" pitchFamily="2" charset="2"/>
              <a:buChar char="q"/>
            </a:pPr>
            <a:r>
              <a:rPr lang="en-US" sz="2400" dirty="0"/>
              <a:t>For the bathrooms we use high performance Water Resistant Gypsum board of </a:t>
            </a:r>
            <a:r>
              <a:rPr lang="en-US" sz="2400" dirty="0" err="1"/>
              <a:t>Knauf</a:t>
            </a:r>
            <a:r>
              <a:rPr lang="en-US" sz="2400" dirty="0"/>
              <a:t> 12.5 mm.</a:t>
            </a:r>
          </a:p>
          <a:p>
            <a:pPr marL="342900" indent="-342900">
              <a:buFont typeface="Wingdings" panose="05000000000000000000" pitchFamily="2" charset="2"/>
              <a:buChar char="q"/>
            </a:pPr>
            <a:endParaRPr lang="en-US" sz="2400" dirty="0"/>
          </a:p>
          <a:p>
            <a:pPr marL="342900" indent="-342900">
              <a:buFont typeface="Wingdings" panose="05000000000000000000" pitchFamily="2" charset="2"/>
              <a:buChar char="q"/>
            </a:pPr>
            <a:r>
              <a:rPr lang="en-US" sz="2400" dirty="0"/>
              <a:t>Interior Plastering - All interior connections are finished with </a:t>
            </a:r>
            <a:r>
              <a:rPr lang="en-US" sz="2400" dirty="0" err="1"/>
              <a:t>Uniflott</a:t>
            </a:r>
            <a:r>
              <a:rPr lang="en-US" sz="2400" dirty="0"/>
              <a:t> by </a:t>
            </a:r>
            <a:r>
              <a:rPr lang="en-US" sz="2400" dirty="0" err="1"/>
              <a:t>KNAUF</a:t>
            </a:r>
            <a:r>
              <a:rPr lang="en-US" sz="2400" dirty="0"/>
              <a:t>, 1 layer of Fine plaster is applied on the whole surface of the gypsum board.</a:t>
            </a:r>
          </a:p>
          <a:p>
            <a:pPr marL="342900" indent="-342900">
              <a:buFont typeface="Wingdings" panose="05000000000000000000" pitchFamily="2" charset="2"/>
              <a:buChar char="q"/>
            </a:pPr>
            <a:endParaRPr lang="en-US" sz="2400" dirty="0"/>
          </a:p>
          <a:p>
            <a:pPr marL="342900" indent="-342900">
              <a:buFont typeface="Wingdings" panose="05000000000000000000" pitchFamily="2" charset="2"/>
              <a:buChar char="q"/>
            </a:pPr>
            <a:r>
              <a:rPr lang="en-US" sz="2400" dirty="0"/>
              <a:t>One Layer of Stabilizer and 3 layers of Paint. The paints are water based, washable and ecological, without any content of harmful elements. </a:t>
            </a:r>
          </a:p>
          <a:p>
            <a:pPr marL="342900" indent="-342900">
              <a:buFont typeface="Wingdings" panose="05000000000000000000" pitchFamily="2" charset="2"/>
              <a:buChar char="q"/>
            </a:pPr>
            <a:endParaRPr lang="en-US" sz="2400" dirty="0"/>
          </a:p>
          <a:p>
            <a:pPr marL="342900" indent="-342900">
              <a:buFont typeface="Wingdings" panose="05000000000000000000" pitchFamily="2" charset="2"/>
              <a:buChar char="q"/>
            </a:pPr>
            <a:r>
              <a:rPr lang="en-US" sz="2400" dirty="0"/>
              <a:t>Access panels 40/40 cm are installed in each room.</a:t>
            </a:r>
          </a:p>
          <a:p>
            <a:pPr marL="342900" indent="-342900">
              <a:buFont typeface="Wingdings" panose="05000000000000000000" pitchFamily="2" charset="2"/>
              <a:buChar char="q"/>
            </a:pPr>
            <a:endParaRPr lang="en-US" sz="2400" dirty="0"/>
          </a:p>
          <a:p>
            <a:pPr marL="342900" indent="-342900">
              <a:buFont typeface="Wingdings" panose="05000000000000000000" pitchFamily="2" charset="2"/>
              <a:buChar char="q"/>
            </a:pPr>
            <a:r>
              <a:rPr lang="en-US" sz="2400" dirty="0"/>
              <a:t>Available are various designs of suspended ceilings with perforated and engraved gypsum boards, also designs with hidden lighting and others.</a:t>
            </a:r>
          </a:p>
          <a:p>
            <a:endParaRPr lang="en-US"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533234" y="290838"/>
            <a:ext cx="9486325" cy="5487463"/>
          </a:xfrm>
          <a:prstGeom prst="rect">
            <a:avLst/>
          </a:prstGeom>
        </p:spPr>
      </p:pic>
    </p:spTree>
    <p:extLst>
      <p:ext uri="{BB962C8B-B14F-4D97-AF65-F5344CB8AC3E}">
        <p14:creationId xmlns:p14="http://schemas.microsoft.com/office/powerpoint/2010/main" val="379685684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322" y="-198363"/>
            <a:ext cx="7920880" cy="1440160"/>
          </a:xfrm>
        </p:spPr>
        <p:txBody>
          <a:bodyPr>
            <a:normAutofit/>
          </a:bodyPr>
          <a:lstStyle/>
          <a:p>
            <a:r>
              <a:rPr lang="en-US" dirty="0"/>
              <a:t>Flat Roof</a:t>
            </a:r>
          </a:p>
        </p:txBody>
      </p:sp>
      <p:sp>
        <p:nvSpPr>
          <p:cNvPr id="3" name="Content Placeholder 2"/>
          <p:cNvSpPr>
            <a:spLocks noGrp="1"/>
          </p:cNvSpPr>
          <p:nvPr>
            <p:ph idx="1"/>
          </p:nvPr>
        </p:nvSpPr>
        <p:spPr>
          <a:xfrm>
            <a:off x="324322" y="1241797"/>
            <a:ext cx="18578064" cy="9000508"/>
          </a:xfrm>
        </p:spPr>
        <p:txBody>
          <a:bodyPr>
            <a:normAutofit fontScale="92500" lnSpcReduction="20000"/>
          </a:bodyPr>
          <a:lstStyle/>
          <a:p>
            <a:pPr marL="0" indent="0">
              <a:buNone/>
            </a:pPr>
            <a:r>
              <a:rPr lang="en-US" sz="3200" b="1" dirty="0"/>
              <a:t>Flat Roof Structure:</a:t>
            </a:r>
          </a:p>
          <a:p>
            <a:pPr marL="0" indent="0">
              <a:buNone/>
            </a:pPr>
            <a:endParaRPr lang="en-US" sz="3200" b="1" dirty="0"/>
          </a:p>
          <a:p>
            <a:pPr marL="457200" indent="-457200">
              <a:buFont typeface="+mj-lt"/>
              <a:buAutoNum type="arabicPeriod"/>
            </a:pPr>
            <a:r>
              <a:rPr lang="en-US" sz="2400" dirty="0"/>
              <a:t>Metal structural trusses are positioned every 40-150 cm, based on the engineering drawings.</a:t>
            </a:r>
          </a:p>
          <a:p>
            <a:pPr marL="0" indent="0">
              <a:buNone/>
            </a:pPr>
            <a:endParaRPr lang="en-US" sz="2400" dirty="0"/>
          </a:p>
          <a:p>
            <a:pPr marL="0" indent="0">
              <a:buNone/>
            </a:pPr>
            <a:r>
              <a:rPr lang="en-US" sz="2400" dirty="0"/>
              <a:t>2.   The SYMDECK 73 profiled steel sheeting 0.75–1.25mm is a galvanized trapezoidal profile which is being used in the construction </a:t>
            </a:r>
          </a:p>
          <a:p>
            <a:pPr marL="0" indent="0">
              <a:buNone/>
            </a:pPr>
            <a:r>
              <a:rPr lang="en-US" sz="2400" dirty="0"/>
              <a:t>      of large spanning composite decks. </a:t>
            </a:r>
          </a:p>
          <a:p>
            <a:pPr marL="0" indent="0">
              <a:buNone/>
            </a:pPr>
            <a:endParaRPr lang="en-US" sz="2400" dirty="0"/>
          </a:p>
          <a:p>
            <a:pPr marL="0" indent="0">
              <a:buNone/>
            </a:pPr>
            <a:r>
              <a:rPr lang="en-US" sz="2400" dirty="0"/>
              <a:t>3.   COPERTNIT Bitumen felt insulation of 4 mm.</a:t>
            </a:r>
          </a:p>
          <a:p>
            <a:pPr marL="0" indent="0">
              <a:buNone/>
            </a:pPr>
            <a:endParaRPr lang="en-US" sz="2400" dirty="0"/>
          </a:p>
          <a:p>
            <a:pPr marL="0" indent="0">
              <a:buNone/>
            </a:pPr>
            <a:r>
              <a:rPr lang="en-US" sz="2400" dirty="0"/>
              <a:t>4.   Reinforcement Y8/20 cm.</a:t>
            </a:r>
          </a:p>
          <a:p>
            <a:pPr marL="0" indent="0">
              <a:buNone/>
            </a:pPr>
            <a:endParaRPr lang="en-US" sz="2400" dirty="0"/>
          </a:p>
          <a:p>
            <a:pPr marL="0" indent="0">
              <a:buNone/>
            </a:pPr>
            <a:r>
              <a:rPr lang="en-US" sz="2400" dirty="0"/>
              <a:t>5.   15 cm Concrete of C30 Quality with the forming of 1%</a:t>
            </a:r>
          </a:p>
          <a:p>
            <a:pPr marL="0" indent="0">
              <a:buNone/>
            </a:pPr>
            <a:r>
              <a:rPr lang="en-US" sz="2400" dirty="0"/>
              <a:t>      Slope per meter for the direction of the water.</a:t>
            </a:r>
          </a:p>
          <a:p>
            <a:pPr marL="0" indent="0">
              <a:buNone/>
            </a:pPr>
            <a:endParaRPr lang="en-US" sz="2400" dirty="0"/>
          </a:p>
          <a:p>
            <a:pPr marL="0" indent="0">
              <a:buNone/>
            </a:pPr>
            <a:r>
              <a:rPr lang="en-US" sz="2400" dirty="0"/>
              <a:t>6.   ROOFMATE SL, XPS Polystyrene 5 cm.</a:t>
            </a:r>
          </a:p>
          <a:p>
            <a:pPr marL="0" indent="0">
              <a:buNone/>
            </a:pPr>
            <a:r>
              <a:rPr lang="en-US" sz="2400" dirty="0"/>
              <a:t>      Designed for upside-down roof insulation. </a:t>
            </a:r>
          </a:p>
          <a:p>
            <a:pPr marL="0" indent="0">
              <a:buNone/>
            </a:pPr>
            <a:endParaRPr lang="en-US" sz="2400" dirty="0"/>
          </a:p>
          <a:p>
            <a:pPr marL="0" indent="0">
              <a:buNone/>
            </a:pPr>
            <a:r>
              <a:rPr lang="en-US" sz="2400" dirty="0"/>
              <a:t>7.   The polystyrene is then covered with a ballast layer of</a:t>
            </a:r>
          </a:p>
          <a:p>
            <a:pPr marL="0" indent="0">
              <a:buNone/>
            </a:pPr>
            <a:r>
              <a:rPr lang="en-US" sz="2400" dirty="0"/>
              <a:t>      gravel, to protect it from direct sunlight.</a:t>
            </a:r>
          </a:p>
          <a:p>
            <a:pPr marL="0" indent="0">
              <a:buNone/>
            </a:pPr>
            <a:endParaRPr lang="en-US" sz="2400" dirty="0"/>
          </a:p>
          <a:p>
            <a:pPr marL="0" indent="0">
              <a:buNone/>
            </a:pPr>
            <a:r>
              <a:rPr lang="en-US" sz="2400" dirty="0"/>
              <a:t>8.   Inbuilt UPVC water gutters are provided for the </a:t>
            </a:r>
          </a:p>
          <a:p>
            <a:pPr marL="0" indent="0">
              <a:buNone/>
            </a:pPr>
            <a:r>
              <a:rPr lang="en-US" sz="2400" dirty="0"/>
              <a:t>      drainage of the flat roof system which will direct the</a:t>
            </a:r>
          </a:p>
          <a:p>
            <a:pPr marL="0" indent="0">
              <a:buNone/>
            </a:pPr>
            <a:r>
              <a:rPr lang="en-US" sz="2400" dirty="0"/>
              <a:t>      water to the ground or to a storage tank in case</a:t>
            </a:r>
          </a:p>
          <a:p>
            <a:pPr marL="0" indent="0">
              <a:buNone/>
            </a:pPr>
            <a:r>
              <a:rPr lang="en-US" sz="2400" dirty="0"/>
              <a:t>      a sustainable house design has been proposed.</a:t>
            </a:r>
          </a:p>
        </p:txBody>
      </p:sp>
      <p:pic>
        <p:nvPicPr>
          <p:cNvPr id="20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513828" y="3474045"/>
            <a:ext cx="9589818" cy="67682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0231266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0" y="7644119"/>
            <a:ext cx="5723335" cy="144655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2"/>
          <p:cNvSpPr txBox="1">
            <a:spLocks/>
          </p:cNvSpPr>
          <p:nvPr/>
        </p:nvSpPr>
        <p:spPr>
          <a:xfrm>
            <a:off x="343087" y="563143"/>
            <a:ext cx="7398059" cy="2080895"/>
          </a:xfrm>
          <a:prstGeom prst="rect">
            <a:avLst/>
          </a:prstGeom>
        </p:spPr>
        <p:txBody>
          <a:bodyPr vert="horz" lIns="164382" tIns="82191" rIns="164382" bIns="82191" rtlCol="0" anchor="b">
            <a:noAutofit/>
          </a:bodyPr>
          <a:lstStyle>
            <a:lvl1pPr algn="l" defTabSz="1643817" rtl="0" eaLnBrk="1" latinLnBrk="0" hangingPunct="1">
              <a:spcBef>
                <a:spcPct val="0"/>
              </a:spcBef>
              <a:buNone/>
              <a:tabLst>
                <a:tab pos="6886338" algn="l"/>
              </a:tabLst>
              <a:defRPr sz="6500" b="1" kern="1200" cap="none" spc="72" baseline="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US" sz="6000" dirty="0"/>
              <a:t>Pitched Roof</a:t>
            </a:r>
            <a:br>
              <a:rPr lang="en-US" sz="6000" dirty="0"/>
            </a:br>
            <a:endParaRPr lang="en-US" sz="6000" dirty="0"/>
          </a:p>
        </p:txBody>
      </p:sp>
      <p:sp>
        <p:nvSpPr>
          <p:cNvPr id="5" name="Rectangle 4"/>
          <p:cNvSpPr/>
          <p:nvPr/>
        </p:nvSpPr>
        <p:spPr>
          <a:xfrm>
            <a:off x="343086" y="3207493"/>
            <a:ext cx="12097947" cy="4154984"/>
          </a:xfrm>
          <a:prstGeom prst="rect">
            <a:avLst/>
          </a:prstGeom>
        </p:spPr>
        <p:txBody>
          <a:bodyPr wrap="square">
            <a:spAutoFit/>
          </a:bodyPr>
          <a:lstStyle/>
          <a:p>
            <a:r>
              <a:rPr lang="en-US" sz="3600" b="1" dirty="0"/>
              <a:t>Pitched Roof Structure</a:t>
            </a:r>
          </a:p>
          <a:p>
            <a:endParaRPr lang="en-US" sz="3600" b="1" dirty="0"/>
          </a:p>
          <a:p>
            <a:pPr marL="457200" indent="-457200">
              <a:buFont typeface="+mj-lt"/>
              <a:buAutoNum type="arabicPeriod"/>
            </a:pPr>
            <a:r>
              <a:rPr lang="en-US" sz="2400" dirty="0"/>
              <a:t>OSB Grade 3 – 11mm is installed on top</a:t>
            </a:r>
          </a:p>
          <a:p>
            <a:r>
              <a:rPr lang="en-US" sz="2400" dirty="0"/>
              <a:t>      of the metal or wooden structure </a:t>
            </a:r>
          </a:p>
          <a:p>
            <a:r>
              <a:rPr lang="en-US" sz="2400" dirty="0"/>
              <a:t>2.   depending on the engineering drawings.</a:t>
            </a:r>
          </a:p>
          <a:p>
            <a:r>
              <a:rPr lang="en-US" sz="2400" dirty="0"/>
              <a:t>3.   Water membrane/ Bitumen felt/ – 2mm.</a:t>
            </a:r>
          </a:p>
          <a:p>
            <a:r>
              <a:rPr lang="en-US" sz="2400" dirty="0"/>
              <a:t>4.   ROOFMATE SL, XPS Polystyrene 5cm.</a:t>
            </a:r>
          </a:p>
          <a:p>
            <a:r>
              <a:rPr lang="en-US" sz="2400" dirty="0"/>
              <a:t>5.   Roofing battens.</a:t>
            </a:r>
          </a:p>
          <a:p>
            <a:r>
              <a:rPr lang="en-US" sz="2400" dirty="0"/>
              <a:t>6.   Roof tiles /Portuguese and French type/</a:t>
            </a:r>
          </a:p>
          <a:p>
            <a:r>
              <a:rPr lang="en-US" sz="2400" dirty="0"/>
              <a:t>      origin Spain or Italy.</a:t>
            </a:r>
          </a:p>
        </p:txBody>
      </p:sp>
      <p:sp>
        <p:nvSpPr>
          <p:cNvPr id="6" name="Rectangle 5"/>
          <p:cNvSpPr/>
          <p:nvPr/>
        </p:nvSpPr>
        <p:spPr>
          <a:xfrm>
            <a:off x="180306" y="7644119"/>
            <a:ext cx="5579319" cy="1446550"/>
          </a:xfrm>
          <a:prstGeom prst="rect">
            <a:avLst/>
          </a:prstGeom>
        </p:spPr>
        <p:txBody>
          <a:bodyPr wrap="square">
            <a:spAutoFit/>
          </a:bodyPr>
          <a:lstStyle/>
          <a:p>
            <a:r>
              <a:rPr lang="en-US" sz="2200" b="1" dirty="0"/>
              <a:t>Advantages</a:t>
            </a:r>
          </a:p>
          <a:p>
            <a:r>
              <a:rPr lang="en-US" sz="2200" dirty="0"/>
              <a:t>•It effectively sheds water.</a:t>
            </a:r>
          </a:p>
          <a:p>
            <a:r>
              <a:rPr lang="en-US" sz="2200" dirty="0"/>
              <a:t>•It allows good ventilation in the house.</a:t>
            </a:r>
          </a:p>
          <a:p>
            <a:r>
              <a:rPr lang="en-US" sz="2200" dirty="0"/>
              <a:t>•It provides the most ceiling space</a:t>
            </a:r>
          </a:p>
        </p:txBody>
      </p:sp>
      <p:pic>
        <p:nvPicPr>
          <p:cNvPr id="7" name="Picture 2" descr="\\Leah\c\WORK\ADVERTISING\for brochure\flyer pictures\bright-and-uplifting-rural-retreat-in-new-zealand-farmhouse-by-rta-studio-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652914" y="7644119"/>
            <a:ext cx="4680520" cy="280808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8" name="Picture 3" descr="\\Leah\c\WORK\Construction photos\Souni\tydryuftcuotk\20131024_134802_resized.jpg"/>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r="8956" b="34162"/>
          <a:stretch/>
        </p:blipFill>
        <p:spPr bwMode="auto">
          <a:xfrm>
            <a:off x="9920151" y="6007330"/>
            <a:ext cx="8456474" cy="4444875"/>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9" name="Picture 4" descr="\\Leah\c\WORK\Construction photos\Souni\tydryuftcuotk\20131024_134911(0)_resized.jpg"/>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30829" t="-294" r="23776" b="40410"/>
          <a:stretch/>
        </p:blipFill>
        <p:spPr bwMode="auto">
          <a:xfrm>
            <a:off x="9920151" y="-14420"/>
            <a:ext cx="8424936" cy="602174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329031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p:cNvSpPr>
            <a:spLocks noGrp="1"/>
          </p:cNvSpPr>
          <p:nvPr>
            <p:ph sz="half" idx="2"/>
          </p:nvPr>
        </p:nvSpPr>
        <p:spPr>
          <a:xfrm>
            <a:off x="252314" y="1025773"/>
            <a:ext cx="17497944" cy="9577064"/>
          </a:xfrm>
        </p:spPr>
        <p:txBody>
          <a:bodyPr>
            <a:normAutofit/>
          </a:bodyPr>
          <a:lstStyle/>
          <a:p>
            <a:pPr marL="0" indent="0">
              <a:buNone/>
            </a:pPr>
            <a:r>
              <a:rPr lang="en-US" sz="1600" dirty="0"/>
              <a:t>          For our plumbing installations we are using the </a:t>
            </a:r>
            <a:r>
              <a:rPr lang="en-US" sz="1600" dirty="0" err="1"/>
              <a:t>Retiflex</a:t>
            </a:r>
            <a:r>
              <a:rPr lang="en-US" sz="1600" dirty="0"/>
              <a:t> pipes – PE-X – High Density Polyethylene with the </a:t>
            </a:r>
            <a:r>
              <a:rPr lang="en-US" sz="1600" dirty="0" err="1"/>
              <a:t>Sioplas</a:t>
            </a:r>
            <a:r>
              <a:rPr lang="en-US" sz="1600" dirty="0"/>
              <a:t> method which is hygienically safe, scientifically proven                 with a guarantee for the amount of 2 000 000 CHF. The plastic pipes are produced according to the German specifications DIN 16892/16893/16887.</a:t>
            </a:r>
          </a:p>
          <a:p>
            <a:pPr marL="0" indent="0">
              <a:buNone/>
            </a:pPr>
            <a:r>
              <a:rPr lang="en-US" sz="1600" dirty="0"/>
              <a:t> </a:t>
            </a:r>
            <a:endParaRPr lang="en-GB" sz="1600" dirty="0"/>
          </a:p>
          <a:p>
            <a:pPr marL="0" indent="0">
              <a:buNone/>
            </a:pPr>
            <a:r>
              <a:rPr lang="en-US" sz="2000" b="1" dirty="0"/>
              <a:t>       </a:t>
            </a:r>
            <a:r>
              <a:rPr lang="en-US" sz="2400" b="1" u="sng" dirty="0"/>
              <a:t>Technical characteristics of copper boiler</a:t>
            </a:r>
          </a:p>
          <a:p>
            <a:pPr marL="0" indent="0">
              <a:buNone/>
            </a:pPr>
            <a:endParaRPr lang="en-GB" sz="2400" b="1" u="sng" dirty="0"/>
          </a:p>
          <a:p>
            <a:pPr>
              <a:buFont typeface="Wingdings" panose="05000000000000000000" pitchFamily="2" charset="2"/>
              <a:buChar char="q"/>
            </a:pPr>
            <a:r>
              <a:rPr lang="en-US" sz="2000" b="1" dirty="0"/>
              <a:t>THERMOSTAT: </a:t>
            </a:r>
            <a:r>
              <a:rPr lang="en-US" sz="2000" dirty="0"/>
              <a:t>It is made of two copper cups 2mm with specially formed copper, bonded with strong TIG welding with single bonding in the middle of the container to withstand very high water pressures and high temperatures and provide twice the resistance to common vessels (test pressure 20 bar).</a:t>
            </a:r>
            <a:br>
              <a:rPr lang="en-US" sz="2000" dirty="0"/>
            </a:br>
            <a:endParaRPr lang="en-GB" sz="2000" dirty="0"/>
          </a:p>
          <a:p>
            <a:pPr>
              <a:buFont typeface="Wingdings" panose="05000000000000000000" pitchFamily="2" charset="2"/>
              <a:buChar char="q"/>
            </a:pPr>
            <a:r>
              <a:rPr lang="en-GB" sz="2000" b="1" dirty="0"/>
              <a:t>MANTLE</a:t>
            </a:r>
            <a:r>
              <a:rPr lang="en-GB" sz="2000" dirty="0"/>
              <a:t>: </a:t>
            </a:r>
            <a:r>
              <a:rPr lang="en-US" sz="2000" dirty="0"/>
              <a:t>Closed copper circuit, which ensures the highest possible heat exchange surface and in combination with </a:t>
            </a:r>
          </a:p>
          <a:p>
            <a:pPr marL="0" indent="0">
              <a:buNone/>
            </a:pPr>
            <a:r>
              <a:rPr lang="en-US" sz="2000" dirty="0"/>
              <a:t>       the high conductivity of the material, contributes to the fastest possible heating of the water.</a:t>
            </a:r>
            <a:endParaRPr lang="en-GB" sz="2000" dirty="0"/>
          </a:p>
          <a:p>
            <a:pPr marL="0" indent="0">
              <a:buNone/>
            </a:pPr>
            <a:endParaRPr lang="en-GB" sz="2000" dirty="0"/>
          </a:p>
          <a:p>
            <a:pPr marL="0" indent="0">
              <a:buNone/>
            </a:pPr>
            <a:r>
              <a:rPr lang="en-US" sz="2400" b="1" dirty="0"/>
              <a:t>      </a:t>
            </a:r>
            <a:r>
              <a:rPr lang="en-US" sz="2400" b="1" u="sng" dirty="0"/>
              <a:t>Technical characteristics of a selective collector</a:t>
            </a:r>
          </a:p>
          <a:p>
            <a:pPr marL="0" indent="0">
              <a:buNone/>
            </a:pPr>
            <a:endParaRPr lang="en-GB" sz="2400" u="sng" dirty="0"/>
          </a:p>
          <a:p>
            <a:pPr>
              <a:buFont typeface="Wingdings" panose="05000000000000000000" pitchFamily="2" charset="2"/>
              <a:buChar char="q"/>
            </a:pPr>
            <a:r>
              <a:rPr lang="en-US" sz="2000" b="1" dirty="0"/>
              <a:t>INSULATIONS: </a:t>
            </a:r>
            <a:r>
              <a:rPr lang="en-US" sz="2000" dirty="0"/>
              <a:t>INSULATION BACK SIDE, mineral wool 30mm thick. INSULATION SIDES, </a:t>
            </a:r>
          </a:p>
          <a:p>
            <a:pPr marL="0" indent="0">
              <a:buNone/>
            </a:pPr>
            <a:r>
              <a:rPr lang="en-US" sz="2000" dirty="0"/>
              <a:t>       mineral wool 15 mm thick.</a:t>
            </a:r>
            <a:br>
              <a:rPr lang="en-US" sz="2000" dirty="0"/>
            </a:br>
            <a:endParaRPr lang="en-GB" sz="2000" dirty="0"/>
          </a:p>
          <a:p>
            <a:pPr>
              <a:buFont typeface="Wingdings" panose="05000000000000000000" pitchFamily="2" charset="2"/>
              <a:buChar char="q"/>
            </a:pPr>
            <a:r>
              <a:rPr lang="en-US" sz="2000" b="1" dirty="0"/>
              <a:t>GLASS PANE: </a:t>
            </a:r>
            <a:r>
              <a:rPr lang="en-US" sz="2000" dirty="0"/>
              <a:t>Safety glass, low iron content with a high permeability index (91.8 / 91.9), 4 mm thick</a:t>
            </a:r>
            <a:br>
              <a:rPr lang="en-US" sz="2000" dirty="0"/>
            </a:br>
            <a:endParaRPr lang="en-GB" sz="2000" dirty="0"/>
          </a:p>
          <a:p>
            <a:pPr>
              <a:buFont typeface="Wingdings" panose="05000000000000000000" pitchFamily="2" charset="2"/>
              <a:buChar char="q"/>
            </a:pPr>
            <a:r>
              <a:rPr lang="en-US" sz="2000" b="1" dirty="0"/>
              <a:t>EXTERNAL FRAMEWORK: </a:t>
            </a:r>
            <a:r>
              <a:rPr lang="en-US" sz="2000" dirty="0"/>
              <a:t>anodized aluminum profile, anti-corrosion technology for absolute </a:t>
            </a:r>
          </a:p>
          <a:p>
            <a:pPr marL="0" indent="0">
              <a:buNone/>
            </a:pPr>
            <a:r>
              <a:rPr lang="en-US" sz="2000" dirty="0"/>
              <a:t>       moisture tightness and small air particles.</a:t>
            </a:r>
            <a:br>
              <a:rPr lang="en-US" sz="2000" dirty="0"/>
            </a:br>
            <a:endParaRPr lang="en-GB" sz="2000" dirty="0"/>
          </a:p>
          <a:p>
            <a:pPr>
              <a:buFont typeface="Wingdings" panose="05000000000000000000" pitchFamily="2" charset="2"/>
              <a:buChar char="q"/>
            </a:pPr>
            <a:r>
              <a:rPr lang="en-US" sz="2000" b="1" dirty="0"/>
              <a:t>PIPING: </a:t>
            </a:r>
            <a:r>
              <a:rPr lang="en-US" sz="2000" dirty="0"/>
              <a:t>The horizontal (header) are copper Φ22 and the vertical (risers) are copper Φ15.</a:t>
            </a:r>
            <a:endParaRPr lang="en-GB" sz="2000" dirty="0"/>
          </a:p>
          <a:p>
            <a:pPr marL="0" indent="0">
              <a:buNone/>
            </a:pPr>
            <a:endParaRPr lang="en-US" sz="1600" dirty="0"/>
          </a:p>
        </p:txBody>
      </p:sp>
      <p:sp>
        <p:nvSpPr>
          <p:cNvPr id="6" name="Title 2"/>
          <p:cNvSpPr>
            <a:spLocks noGrp="1"/>
          </p:cNvSpPr>
          <p:nvPr>
            <p:ph type="title"/>
          </p:nvPr>
        </p:nvSpPr>
        <p:spPr>
          <a:xfrm>
            <a:off x="324322" y="-918443"/>
            <a:ext cx="6955497" cy="2080895"/>
          </a:xfrm>
        </p:spPr>
        <p:txBody>
          <a:bodyPr>
            <a:normAutofit fontScale="90000"/>
          </a:bodyPr>
          <a:lstStyle/>
          <a:p>
            <a:r>
              <a:rPr lang="en-US" dirty="0"/>
              <a:t>Plumbing System</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954736" y="6210349"/>
            <a:ext cx="5267325" cy="384651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chemeClr val="accent1"/>
                </a:solidFill>
              </a14:hiddenFill>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29778" y="3524820"/>
            <a:ext cx="4978708" cy="26855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24908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56970" y="1169789"/>
            <a:ext cx="12169352" cy="8879931"/>
          </a:xfrm>
        </p:spPr>
        <p:txBody>
          <a:bodyPr>
            <a:noAutofit/>
          </a:bodyPr>
          <a:lstStyle/>
          <a:p>
            <a:pPr marL="0" indent="0">
              <a:buNone/>
            </a:pPr>
            <a:endParaRPr lang="en-US" sz="2000" dirty="0"/>
          </a:p>
          <a:p>
            <a:pPr marL="0" indent="0">
              <a:buNone/>
            </a:pPr>
            <a:r>
              <a:rPr lang="en-US" sz="2400" dirty="0"/>
              <a:t>At </a:t>
            </a:r>
            <a:r>
              <a:rPr lang="en-US" sz="2400" b="1" dirty="0"/>
              <a:t>PELASGOS HOMES </a:t>
            </a:r>
            <a:r>
              <a:rPr lang="en-US" sz="2400" dirty="0"/>
              <a:t>we choose Legrand, Siemens, ABB, Zenith, </a:t>
            </a:r>
            <a:r>
              <a:rPr lang="en-US" sz="2400" dirty="0" err="1"/>
              <a:t>Merter</a:t>
            </a:r>
            <a:r>
              <a:rPr lang="en-US" sz="2400" dirty="0"/>
              <a:t> and ANG, the worlds leaders in electrical and digital infrastructure for the building industry and we are sure to find the solutions you need among their innovative applications in technology.</a:t>
            </a:r>
            <a:endParaRPr lang="en-US" sz="2000" dirty="0"/>
          </a:p>
          <a:p>
            <a:pPr marL="0" indent="0">
              <a:buNone/>
            </a:pPr>
            <a:endParaRPr lang="en-US" sz="2000" dirty="0"/>
          </a:p>
          <a:p>
            <a:pPr marL="0" indent="0">
              <a:buNone/>
            </a:pPr>
            <a:r>
              <a:rPr lang="en-US" sz="2400" b="1" u="sng" dirty="0"/>
              <a:t>Our solutions for you:</a:t>
            </a:r>
          </a:p>
          <a:p>
            <a:pPr>
              <a:buFont typeface="Wingdings" panose="05000000000000000000" pitchFamily="2" charset="2"/>
              <a:buChar char="q"/>
            </a:pPr>
            <a:r>
              <a:rPr lang="en-US" sz="2400" dirty="0"/>
              <a:t>Distribution - Distribute power and control power consumption while protecting the facility and  its residents.</a:t>
            </a:r>
          </a:p>
          <a:p>
            <a:pPr>
              <a:buFont typeface="Wingdings" panose="05000000000000000000" pitchFamily="2" charset="2"/>
              <a:buChar char="q"/>
            </a:pPr>
            <a:endParaRPr lang="en-US" sz="2400" dirty="0"/>
          </a:p>
          <a:p>
            <a:pPr>
              <a:buFont typeface="Wingdings" panose="05000000000000000000" pitchFamily="2" charset="2"/>
              <a:buChar char="q"/>
            </a:pPr>
            <a:r>
              <a:rPr lang="en-US" sz="2400" dirty="0"/>
              <a:t>Control your Electrical and Digital installation.</a:t>
            </a:r>
          </a:p>
          <a:p>
            <a:pPr>
              <a:buFont typeface="Wingdings" panose="05000000000000000000" pitchFamily="2" charset="2"/>
              <a:buChar char="q"/>
            </a:pPr>
            <a:endParaRPr lang="en-US" sz="2400" dirty="0"/>
          </a:p>
          <a:p>
            <a:pPr>
              <a:buFont typeface="Wingdings" panose="05000000000000000000" pitchFamily="2" charset="2"/>
              <a:buChar char="q"/>
            </a:pPr>
            <a:r>
              <a:rPr lang="en-US" sz="2400" dirty="0"/>
              <a:t>Personalize your wiring devices with the unlimited choice of designs and colors.</a:t>
            </a:r>
          </a:p>
          <a:p>
            <a:pPr>
              <a:buFont typeface="Wingdings" panose="05000000000000000000" pitchFamily="2" charset="2"/>
              <a:buChar char="q"/>
            </a:pPr>
            <a:endParaRPr lang="en-US" sz="2400" dirty="0"/>
          </a:p>
          <a:p>
            <a:pPr>
              <a:buFont typeface="Wingdings" panose="05000000000000000000" pitchFamily="2" charset="2"/>
              <a:buChar char="q"/>
            </a:pPr>
            <a:r>
              <a:rPr lang="en-US" sz="2400" dirty="0"/>
              <a:t>Ensure safety of people and materials with our door entry systems.</a:t>
            </a:r>
          </a:p>
          <a:p>
            <a:pPr>
              <a:buFont typeface="Wingdings" panose="05000000000000000000" pitchFamily="2" charset="2"/>
              <a:buChar char="q"/>
            </a:pPr>
            <a:endParaRPr lang="en-US" sz="2400" dirty="0"/>
          </a:p>
          <a:p>
            <a:pPr>
              <a:buFont typeface="Wingdings" panose="05000000000000000000" pitchFamily="2" charset="2"/>
              <a:buChar char="q"/>
            </a:pPr>
            <a:r>
              <a:rPr lang="en-US" sz="2400" dirty="0"/>
              <a:t>Energy Efficiency Solutions through light, temperature and shutters management.</a:t>
            </a:r>
          </a:p>
          <a:p>
            <a:pPr>
              <a:buFont typeface="Wingdings" panose="05000000000000000000" pitchFamily="2" charset="2"/>
              <a:buChar char="q"/>
            </a:pPr>
            <a:endParaRPr lang="en-US" sz="2400" dirty="0"/>
          </a:p>
          <a:p>
            <a:pPr>
              <a:buFont typeface="Wingdings" panose="05000000000000000000" pitchFamily="2" charset="2"/>
              <a:buChar char="q"/>
            </a:pPr>
            <a:r>
              <a:rPr lang="en-US" sz="2400" dirty="0"/>
              <a:t>Ensure continuity of services with the installation of UPS to protect sensitive devices as computers, TV, home cinemas, telephones, printers.</a:t>
            </a:r>
          </a:p>
        </p:txBody>
      </p:sp>
      <p:sp>
        <p:nvSpPr>
          <p:cNvPr id="4" name="Text Placeholder 3"/>
          <p:cNvSpPr>
            <a:spLocks noGrp="1"/>
          </p:cNvSpPr>
          <p:nvPr>
            <p:ph type="body" sz="half" idx="2"/>
          </p:nvPr>
        </p:nvSpPr>
        <p:spPr/>
        <p:txBody>
          <a:bodyPr/>
          <a:lstStyle/>
          <a:p>
            <a:endParaRPr lang="en-US"/>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78111"/>
            <a:ext cx="6012954" cy="7672598"/>
          </a:xfrm>
          <a:prstGeom prst="rect">
            <a:avLst/>
          </a:prstGeom>
        </p:spPr>
      </p:pic>
      <p:sp>
        <p:nvSpPr>
          <p:cNvPr id="8" name="Title 2"/>
          <p:cNvSpPr txBox="1">
            <a:spLocks/>
          </p:cNvSpPr>
          <p:nvPr/>
        </p:nvSpPr>
        <p:spPr>
          <a:xfrm>
            <a:off x="36290" y="-623074"/>
            <a:ext cx="6955497" cy="2296919"/>
          </a:xfrm>
          <a:prstGeom prst="rect">
            <a:avLst/>
          </a:prstGeom>
        </p:spPr>
        <p:txBody>
          <a:bodyPr vert="horz" lIns="164382" tIns="82191" rIns="164382" bIns="82191" rtlCol="0" anchor="b">
            <a:normAutofit fontScale="97500"/>
          </a:bodyPr>
          <a:lstStyle>
            <a:lvl1pPr algn="l" defTabSz="1643817" rtl="0" eaLnBrk="1" latinLnBrk="0" hangingPunct="1">
              <a:spcBef>
                <a:spcPct val="0"/>
              </a:spcBef>
              <a:buNone/>
              <a:tabLst>
                <a:tab pos="6886338" algn="l"/>
              </a:tabLst>
              <a:defRPr lang="en-US" sz="4700" b="1" kern="1200" cap="none" spc="36" baseline="0" dirty="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latin typeface="+mj-lt"/>
                <a:ea typeface="+mj-ea"/>
                <a:cs typeface="+mj-cs"/>
              </a:defRPr>
            </a:lvl1pPr>
          </a:lstStyle>
          <a:p>
            <a:r>
              <a:rPr lang="en-US" sz="6000" b="0" spc="0" dirty="0">
                <a:ln w="18415" cmpd="sng">
                  <a:solidFill>
                    <a:srgbClr val="FFFFFF"/>
                  </a:solidFill>
                  <a:prstDash val="solid"/>
                </a:ln>
                <a:solidFill>
                  <a:srgbClr val="FFFFFF"/>
                </a:solidFill>
                <a:effectLst>
                  <a:outerShdw blurRad="63500" dir="3600000" algn="tl" rotWithShape="0">
                    <a:srgbClr val="000000">
                      <a:alpha val="70000"/>
                    </a:srgbClr>
                  </a:outerShdw>
                </a:effectLst>
              </a:rPr>
              <a:t>Electrical System</a:t>
            </a:r>
          </a:p>
        </p:txBody>
      </p:sp>
    </p:spTree>
    <p:extLst>
      <p:ext uri="{BB962C8B-B14F-4D97-AF65-F5344CB8AC3E}">
        <p14:creationId xmlns:p14="http://schemas.microsoft.com/office/powerpoint/2010/main" val="82918487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4362" y="521717"/>
            <a:ext cx="17335503" cy="8679299"/>
          </a:xfrm>
          <a:prstGeom prst="rect">
            <a:avLst/>
          </a:prstGeom>
        </p:spPr>
        <p:txBody>
          <a:bodyPr wrap="square">
            <a:spAutoFit/>
          </a:bodyPr>
          <a:lstStyle/>
          <a:p>
            <a:r>
              <a:rPr lang="en-US" sz="5400" b="1" dirty="0"/>
              <a:t>Aluminum Doors &amp; Windows </a:t>
            </a:r>
            <a:endParaRPr lang="en-US" sz="3600" b="1" dirty="0"/>
          </a:p>
          <a:p>
            <a:r>
              <a:rPr lang="en-US" sz="2400" dirty="0"/>
              <a:t>We offer one of the most comprehensive and flexible aluminum door and window systems available today.</a:t>
            </a:r>
          </a:p>
          <a:p>
            <a:r>
              <a:rPr lang="en-US" sz="2400" dirty="0"/>
              <a:t>Sliding, Hinged, Projected, Pivot, Tilt &amp; Turn opening doors and windows systems will be provided based on the architectural design and requirements of the customer. </a:t>
            </a:r>
          </a:p>
          <a:p>
            <a:endParaRPr lang="en-US" sz="2400" dirty="0"/>
          </a:p>
          <a:p>
            <a:r>
              <a:rPr lang="en-US" sz="2400" dirty="0"/>
              <a:t>Outstanding weather resistance can be achieved with a high performance thermal break which improves energy efficiency and savings. The systems come in a multitude of colors and finishes with a broad collection of high quality fittings and accessories to complete any design.</a:t>
            </a:r>
          </a:p>
          <a:p>
            <a:endParaRPr lang="en-US" sz="2400" dirty="0"/>
          </a:p>
          <a:p>
            <a:r>
              <a:rPr lang="en-US" sz="2400" dirty="0"/>
              <a:t>Recommended are the</a:t>
            </a:r>
          </a:p>
          <a:p>
            <a:r>
              <a:rPr lang="en-US" sz="2400" dirty="0"/>
              <a:t> thermal series which provide:</a:t>
            </a:r>
          </a:p>
          <a:p>
            <a:endParaRPr lang="en-US" sz="2400" dirty="0"/>
          </a:p>
          <a:p>
            <a:pPr marL="342900" indent="-342900">
              <a:buFont typeface="Wingdings" panose="05000000000000000000" pitchFamily="2" charset="2"/>
              <a:buChar char="q"/>
            </a:pPr>
            <a:r>
              <a:rPr lang="en-US" sz="2400" dirty="0"/>
              <a:t>Thermal insulation </a:t>
            </a:r>
          </a:p>
          <a:p>
            <a:pPr marL="342900" indent="-342900">
              <a:buFont typeface="Wingdings" panose="05000000000000000000" pitchFamily="2" charset="2"/>
              <a:buChar char="q"/>
            </a:pPr>
            <a:r>
              <a:rPr lang="en-US" sz="2400" dirty="0"/>
              <a:t>UW: 3.2 - 1.3 W/( m2 </a:t>
            </a:r>
          </a:p>
          <a:p>
            <a:pPr marL="342900" indent="-342900">
              <a:buFont typeface="Wingdings" panose="05000000000000000000" pitchFamily="2" charset="2"/>
              <a:buChar char="q"/>
            </a:pPr>
            <a:r>
              <a:rPr lang="en-US" sz="2400" dirty="0"/>
              <a:t>Sound reduction: 38dB</a:t>
            </a:r>
          </a:p>
          <a:p>
            <a:pPr marL="342900" indent="-342900">
              <a:buFont typeface="Wingdings" panose="05000000000000000000" pitchFamily="2" charset="2"/>
              <a:buChar char="q"/>
            </a:pPr>
            <a:r>
              <a:rPr lang="en-US" sz="2400" dirty="0"/>
              <a:t>Air Permeability: 4</a:t>
            </a:r>
          </a:p>
          <a:p>
            <a:pPr marL="342900" indent="-342900">
              <a:buFont typeface="Wingdings" panose="05000000000000000000" pitchFamily="2" charset="2"/>
              <a:buChar char="q"/>
            </a:pPr>
            <a:r>
              <a:rPr lang="en-US" sz="2400" dirty="0"/>
              <a:t>Resistance to wind load: B2 </a:t>
            </a:r>
          </a:p>
          <a:p>
            <a:pPr marL="342900" indent="-342900">
              <a:buFont typeface="Wingdings" panose="05000000000000000000" pitchFamily="2" charset="2"/>
              <a:buChar char="q"/>
            </a:pPr>
            <a:r>
              <a:rPr lang="en-US" sz="2400" dirty="0"/>
              <a:t>Water Tightness: 6B</a:t>
            </a:r>
          </a:p>
          <a:p>
            <a:r>
              <a:rPr lang="en-US" sz="2400" dirty="0"/>
              <a:t> </a:t>
            </a:r>
          </a:p>
          <a:p>
            <a:r>
              <a:rPr lang="en-US" sz="2400" b="1" u="sng" dirty="0"/>
              <a:t>Available Models:</a:t>
            </a:r>
          </a:p>
          <a:p>
            <a:r>
              <a:rPr lang="en-US" sz="2400" dirty="0" err="1"/>
              <a:t>MUSKITA</a:t>
            </a:r>
            <a:endParaRPr lang="en-US" sz="2400" dirty="0"/>
          </a:p>
          <a:p>
            <a:r>
              <a:rPr lang="en-US" sz="2400" dirty="0" err="1"/>
              <a:t>ALUMINIUM</a:t>
            </a:r>
            <a:r>
              <a:rPr lang="en-US" sz="2400" dirty="0"/>
              <a:t> SLIDING SYSTEMS</a:t>
            </a:r>
          </a:p>
        </p:txBody>
      </p:sp>
      <p:sp>
        <p:nvSpPr>
          <p:cNvPr id="3" name="Rectangle 2"/>
          <p:cNvSpPr/>
          <p:nvPr/>
        </p:nvSpPr>
        <p:spPr>
          <a:xfrm>
            <a:off x="5076850" y="7002437"/>
            <a:ext cx="16958170" cy="369332"/>
          </a:xfrm>
          <a:prstGeom prst="rect">
            <a:avLst/>
          </a:prstGeom>
        </p:spPr>
        <p:txBody>
          <a:bodyPr wrap="square">
            <a:spAutoFit/>
          </a:bodyPr>
          <a:lstStyle/>
          <a:p>
            <a:r>
              <a:rPr lang="en-US" sz="1800" dirty="0"/>
              <a:t>   |MU3000 Plus Thermal   |MU3000 Thermal         |MU138 Ultra Slide         |MU112                         |MU3000 Thermal</a:t>
            </a:r>
          </a:p>
        </p:txBody>
      </p:sp>
      <p:pic>
        <p:nvPicPr>
          <p:cNvPr id="819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464933" y="4628471"/>
            <a:ext cx="2369100" cy="2272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22065" y="4628471"/>
            <a:ext cx="2299351" cy="2257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621466" y="4628471"/>
            <a:ext cx="2314770" cy="22726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7"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159031" y="4628471"/>
            <a:ext cx="2257545" cy="22575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8"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5662026" y="4628472"/>
            <a:ext cx="2283416" cy="22834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5464933" y="9578756"/>
            <a:ext cx="14311336" cy="400110"/>
          </a:xfrm>
          <a:prstGeom prst="rect">
            <a:avLst/>
          </a:prstGeom>
        </p:spPr>
        <p:txBody>
          <a:bodyPr wrap="square">
            <a:spAutoFit/>
          </a:bodyPr>
          <a:lstStyle/>
          <a:p>
            <a:r>
              <a:rPr lang="de-DE" sz="2000" dirty="0"/>
              <a:t>MU 100 Special         |MU 3000                   |MU 3000 Plus           |MU3200 L.Weight   |MU100 Thermal</a:t>
            </a:r>
            <a:endParaRPr lang="en-US" sz="2000" dirty="0"/>
          </a:p>
        </p:txBody>
      </p:sp>
      <p:pic>
        <p:nvPicPr>
          <p:cNvPr id="8199"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434982" y="7371769"/>
            <a:ext cx="2399052" cy="22297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0"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122064" y="7401932"/>
            <a:ext cx="2299351" cy="2176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1"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642345" y="7401931"/>
            <a:ext cx="2314770" cy="2176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2"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3176064" y="7401932"/>
            <a:ext cx="2261391" cy="21995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203" name="Picture 1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5682905" y="7401932"/>
            <a:ext cx="2283416" cy="222055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1045904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40346" y="305693"/>
            <a:ext cx="16705856" cy="6494085"/>
          </a:xfrm>
          <a:prstGeom prst="rect">
            <a:avLst/>
          </a:prstGeom>
        </p:spPr>
        <p:txBody>
          <a:bodyPr wrap="square">
            <a:spAutoFit/>
          </a:bodyPr>
          <a:lstStyle/>
          <a:p>
            <a:endParaRPr lang="en-US" b="1" dirty="0"/>
          </a:p>
          <a:p>
            <a:endParaRPr lang="en-US" b="1" dirty="0"/>
          </a:p>
          <a:p>
            <a:r>
              <a:rPr lang="en-US" sz="2200" dirty="0"/>
              <a:t>We are also proposing the Shading System of </a:t>
            </a:r>
            <a:r>
              <a:rPr lang="en-US" sz="2200" dirty="0" err="1"/>
              <a:t>Muskita</a:t>
            </a:r>
            <a:endParaRPr lang="en-US" sz="2200" b="1" dirty="0"/>
          </a:p>
          <a:p>
            <a:r>
              <a:rPr lang="en-US" sz="2200" dirty="0"/>
              <a:t>The system offers a comprehensive range of shading blades and louvers, incorporated onto the </a:t>
            </a:r>
            <a:r>
              <a:rPr lang="en-US" sz="2200" dirty="0" err="1"/>
              <a:t>MUSKITA</a:t>
            </a:r>
            <a:r>
              <a:rPr lang="en-US" sz="2200" dirty="0"/>
              <a:t> façade systems, or fitted independently, to provide energy savings via effective solar control.</a:t>
            </a:r>
          </a:p>
          <a:p>
            <a:endParaRPr lang="en-US" sz="2200" dirty="0"/>
          </a:p>
          <a:p>
            <a:r>
              <a:rPr lang="en-US" sz="2200" dirty="0"/>
              <a:t>Versatile design options are available for maintenance free:</a:t>
            </a:r>
          </a:p>
          <a:p>
            <a:endParaRPr lang="en-US" sz="2200" dirty="0"/>
          </a:p>
          <a:p>
            <a:pPr marL="342900" indent="-342900">
              <a:buFont typeface="Wingdings" panose="05000000000000000000" pitchFamily="2" charset="2"/>
              <a:buChar char="q"/>
            </a:pPr>
            <a:r>
              <a:rPr lang="en-US" sz="2200" dirty="0"/>
              <a:t>Fixed</a:t>
            </a:r>
          </a:p>
          <a:p>
            <a:pPr marL="342900" indent="-342900">
              <a:buFont typeface="Wingdings" panose="05000000000000000000" pitchFamily="2" charset="2"/>
              <a:buChar char="q"/>
            </a:pPr>
            <a:endParaRPr lang="en-US" sz="2200" dirty="0"/>
          </a:p>
          <a:p>
            <a:pPr marL="342900" indent="-342900">
              <a:buFont typeface="Wingdings" panose="05000000000000000000" pitchFamily="2" charset="2"/>
              <a:buChar char="q"/>
            </a:pPr>
            <a:r>
              <a:rPr lang="en-US" sz="2200" dirty="0"/>
              <a:t>Vertical</a:t>
            </a:r>
          </a:p>
          <a:p>
            <a:pPr marL="342900" indent="-342900">
              <a:buFont typeface="Wingdings" panose="05000000000000000000" pitchFamily="2" charset="2"/>
              <a:buChar char="q"/>
            </a:pPr>
            <a:endParaRPr lang="en-US" sz="2200" dirty="0"/>
          </a:p>
          <a:p>
            <a:pPr marL="342900" indent="-342900">
              <a:buFont typeface="Wingdings" panose="05000000000000000000" pitchFamily="2" charset="2"/>
              <a:buChar char="q"/>
            </a:pPr>
            <a:r>
              <a:rPr lang="en-US" sz="2200" dirty="0"/>
              <a:t>Horizontal</a:t>
            </a:r>
          </a:p>
          <a:p>
            <a:pPr marL="342900" indent="-342900">
              <a:buFont typeface="Wingdings" panose="05000000000000000000" pitchFamily="2" charset="2"/>
              <a:buChar char="q"/>
            </a:pPr>
            <a:endParaRPr lang="en-US" sz="2200" dirty="0"/>
          </a:p>
          <a:p>
            <a:pPr marL="342900" indent="-342900">
              <a:buFont typeface="Wingdings" panose="05000000000000000000" pitchFamily="2" charset="2"/>
              <a:buChar char="q"/>
            </a:pPr>
            <a:r>
              <a:rPr lang="en-US" sz="2200" dirty="0"/>
              <a:t>Manual or Automated motion</a:t>
            </a:r>
          </a:p>
          <a:p>
            <a:endParaRPr lang="en-US" sz="2200" dirty="0"/>
          </a:p>
          <a:p>
            <a:r>
              <a:rPr lang="en-US" sz="2200" dirty="0" err="1"/>
              <a:t>Ecliptical</a:t>
            </a:r>
            <a:r>
              <a:rPr lang="en-US" sz="2200" dirty="0"/>
              <a:t> shapes width: </a:t>
            </a:r>
          </a:p>
          <a:p>
            <a:r>
              <a:rPr lang="en-US" sz="2200" dirty="0"/>
              <a:t>100, 115, 120, 150, 200, 208, 250m</a:t>
            </a:r>
            <a:endParaRPr lang="en-US" sz="2200" b="1" dirty="0"/>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933284" y="3878361"/>
            <a:ext cx="4958455" cy="31996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256958" y="2681957"/>
            <a:ext cx="6692209" cy="439601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540346" y="9513425"/>
            <a:ext cx="13321480" cy="369332"/>
          </a:xfrm>
          <a:prstGeom prst="rect">
            <a:avLst/>
          </a:prstGeom>
        </p:spPr>
        <p:txBody>
          <a:bodyPr wrap="square">
            <a:spAutoFit/>
          </a:bodyPr>
          <a:lstStyle/>
          <a:p>
            <a:r>
              <a:rPr lang="de-DE" sz="1800" dirty="0"/>
              <a:t>MU 2600                      MU 2500 Thermal   MU 2600 Thermal   MU 2010 Thermal  MU 2075 Thermal Elite</a:t>
            </a:r>
            <a:endParaRPr lang="en-US" sz="1800" dirty="0"/>
          </a:p>
        </p:txBody>
      </p:sp>
      <p:pic>
        <p:nvPicPr>
          <p:cNvPr id="9220"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6330" y="7576678"/>
            <a:ext cx="2664296" cy="200123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1"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988618" y="7555562"/>
            <a:ext cx="2304256" cy="2022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2" name="Picture 6"/>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0826" y="7555563"/>
            <a:ext cx="2144919" cy="2022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3"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589018" y="7555563"/>
            <a:ext cx="2209604" cy="2022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4" name="Picture 8"/>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389218" y="7555562"/>
            <a:ext cx="2101927" cy="2022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5" name="Picture 9"/>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0045402" y="7555563"/>
            <a:ext cx="2105025" cy="20223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6" name="Picture 10"/>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11773594" y="7555563"/>
            <a:ext cx="2095103" cy="202235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7" name="Picture 11"/>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3645802" y="7555562"/>
            <a:ext cx="2304256" cy="202235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8" name="Picture 1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15806042" y="7555562"/>
            <a:ext cx="2143125" cy="20223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11773594" y="9490719"/>
            <a:ext cx="9178925" cy="369332"/>
          </a:xfrm>
          <a:prstGeom prst="rect">
            <a:avLst/>
          </a:prstGeom>
        </p:spPr>
        <p:txBody>
          <a:bodyPr>
            <a:spAutoFit/>
          </a:bodyPr>
          <a:lstStyle/>
          <a:p>
            <a:r>
              <a:rPr lang="en-US" sz="1800" dirty="0"/>
              <a:t>MU 43 Thermal    MU 2000 MU 2500     MU 35 Light Duty</a:t>
            </a:r>
          </a:p>
        </p:txBody>
      </p:sp>
      <p:sp>
        <p:nvSpPr>
          <p:cNvPr id="16" name="Title 2"/>
          <p:cNvSpPr txBox="1">
            <a:spLocks/>
          </p:cNvSpPr>
          <p:nvPr/>
        </p:nvSpPr>
        <p:spPr>
          <a:xfrm>
            <a:off x="540346" y="233685"/>
            <a:ext cx="13681520" cy="2080895"/>
          </a:xfrm>
          <a:prstGeom prst="rect">
            <a:avLst/>
          </a:prstGeom>
        </p:spPr>
        <p:txBody>
          <a:bodyPr/>
          <a:lstStyle>
            <a:lvl1pPr algn="l" defTabSz="1643817" rtl="0" eaLnBrk="1" latinLnBrk="0" hangingPunct="1">
              <a:spcBef>
                <a:spcPct val="0"/>
              </a:spcBef>
              <a:buNone/>
              <a:tabLst>
                <a:tab pos="6886338" algn="l"/>
              </a:tabLst>
              <a:defRPr sz="6500" b="1" kern="1200" cap="none" spc="9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US" sz="6000" dirty="0"/>
              <a:t>Aluminum Doors &amp; Windows</a:t>
            </a:r>
          </a:p>
        </p:txBody>
      </p:sp>
    </p:spTree>
    <p:extLst>
      <p:ext uri="{BB962C8B-B14F-4D97-AF65-F5344CB8AC3E}">
        <p14:creationId xmlns:p14="http://schemas.microsoft.com/office/powerpoint/2010/main" val="372880075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96930" y="-126355"/>
            <a:ext cx="12385376" cy="10261096"/>
          </a:xfrm>
        </p:spPr>
        <p:txBody>
          <a:bodyPr>
            <a:noAutofit/>
          </a:bodyPr>
          <a:lstStyle/>
          <a:p>
            <a:pPr marL="0" indent="0">
              <a:buNone/>
            </a:pPr>
            <a:endParaRPr lang="en-US" sz="2000" dirty="0"/>
          </a:p>
          <a:p>
            <a:pPr marL="0" indent="0">
              <a:buNone/>
            </a:pPr>
            <a:r>
              <a:rPr lang="en-US" sz="2400" b="1" dirty="0"/>
              <a:t>We are proposing our customers a TURN KEY solution, finishing our steel frame homes until the smallest detail kitchen units, inbuilt wardrobes, interior wooden or MDF doors.</a:t>
            </a:r>
          </a:p>
          <a:p>
            <a:pPr marL="0" indent="0">
              <a:buNone/>
            </a:pPr>
            <a:endParaRPr lang="en-US" sz="2400" dirty="0"/>
          </a:p>
          <a:p>
            <a:pPr marL="0" indent="0">
              <a:buNone/>
            </a:pPr>
            <a:r>
              <a:rPr lang="en-US" sz="3200" b="1" dirty="0"/>
              <a:t>Kitchen</a:t>
            </a:r>
          </a:p>
          <a:p>
            <a:pPr marL="0" indent="0">
              <a:buNone/>
            </a:pPr>
            <a:r>
              <a:rPr lang="en-US" sz="2400" dirty="0"/>
              <a:t>Our kitchens have very high specifications and they are defined by their functionality, durability and style. Exclusively tailor-made, according to individual design and measures. Any mechanism can be applied, offering solutions to whatever the customer wants for greater facilitation of domestic tasks.</a:t>
            </a:r>
          </a:p>
          <a:p>
            <a:pPr marL="0" indent="0">
              <a:buNone/>
            </a:pPr>
            <a:r>
              <a:rPr lang="en-US" sz="3200" b="1" dirty="0"/>
              <a:t>Wardrobes</a:t>
            </a:r>
          </a:p>
          <a:p>
            <a:pPr marL="0" indent="0">
              <a:buNone/>
            </a:pPr>
            <a:r>
              <a:rPr lang="en-US" sz="2400" dirty="0"/>
              <a:t>They are designed according to clever layout,</a:t>
            </a:r>
          </a:p>
          <a:p>
            <a:pPr marL="0" indent="0">
              <a:buNone/>
            </a:pPr>
            <a:r>
              <a:rPr lang="en-US" sz="2400" dirty="0"/>
              <a:t> best possible use of space, elegance and style. </a:t>
            </a:r>
          </a:p>
          <a:p>
            <a:pPr marL="0" indent="0">
              <a:buNone/>
            </a:pPr>
            <a:r>
              <a:rPr lang="en-US" sz="2400" dirty="0"/>
              <a:t>In modern or classic lines, sliding or hinged. </a:t>
            </a:r>
          </a:p>
          <a:p>
            <a:pPr marL="0" indent="0">
              <a:buNone/>
            </a:pPr>
            <a:r>
              <a:rPr lang="en-US" sz="3200" b="1" dirty="0"/>
              <a:t>Interior Doors</a:t>
            </a:r>
          </a:p>
          <a:p>
            <a:pPr marL="0" indent="0">
              <a:buNone/>
            </a:pPr>
            <a:r>
              <a:rPr lang="en-US" sz="2400" dirty="0"/>
              <a:t>Hinged or sliding can be made of any material </a:t>
            </a:r>
          </a:p>
          <a:p>
            <a:pPr marL="0" indent="0">
              <a:buNone/>
            </a:pPr>
            <a:r>
              <a:rPr lang="en-US" sz="2400" dirty="0"/>
              <a:t>and are available in a wide variety of designs </a:t>
            </a:r>
          </a:p>
          <a:p>
            <a:pPr marL="0" indent="0">
              <a:buNone/>
            </a:pPr>
            <a:r>
              <a:rPr lang="en-US" sz="2400" dirty="0"/>
              <a:t>and colors.</a:t>
            </a:r>
          </a:p>
          <a:p>
            <a:pPr marL="0" indent="0">
              <a:buNone/>
            </a:pPr>
            <a:r>
              <a:rPr lang="en-US" sz="3200" b="1" dirty="0"/>
              <a:t>Entrance Doors</a:t>
            </a:r>
            <a:endParaRPr lang="en-US" sz="2400" b="1" dirty="0"/>
          </a:p>
          <a:p>
            <a:pPr marL="0" indent="0">
              <a:buNone/>
            </a:pPr>
            <a:r>
              <a:rPr lang="en-US" sz="2400" dirty="0"/>
              <a:t>The entrance doors: Solid timber or Aluminium</a:t>
            </a:r>
          </a:p>
          <a:p>
            <a:pPr marL="0" indent="0">
              <a:buNone/>
            </a:pPr>
            <a:r>
              <a:rPr lang="en-US" sz="2400" dirty="0"/>
              <a:t>Robust mechanisms that offers beyond a pleasing </a:t>
            </a:r>
          </a:p>
          <a:p>
            <a:pPr marL="0" indent="0">
              <a:buNone/>
            </a:pPr>
            <a:r>
              <a:rPr lang="en-US" sz="2400" dirty="0"/>
              <a:t>outdoor image, maximum security.</a:t>
            </a:r>
          </a:p>
        </p:txBody>
      </p:sp>
      <p:sp>
        <p:nvSpPr>
          <p:cNvPr id="3" name="Title 2"/>
          <p:cNvSpPr>
            <a:spLocks noGrp="1"/>
          </p:cNvSpPr>
          <p:nvPr>
            <p:ph type="title"/>
          </p:nvPr>
        </p:nvSpPr>
        <p:spPr/>
        <p:txBody>
          <a:bodyPr/>
          <a:lstStyle/>
          <a:p>
            <a:r>
              <a:rPr lang="en-US" dirty="0"/>
              <a:t>Interior Design</a:t>
            </a:r>
          </a:p>
        </p:txBody>
      </p:sp>
      <p:sp>
        <p:nvSpPr>
          <p:cNvPr id="4" name="Text Placeholder 3"/>
          <p:cNvSpPr>
            <a:spLocks noGrp="1"/>
          </p:cNvSpPr>
          <p:nvPr>
            <p:ph type="body" sz="half" idx="2"/>
          </p:nvPr>
        </p:nvSpPr>
        <p:spPr/>
        <p:txBody>
          <a:bodyPr/>
          <a:lstStyle/>
          <a:p>
            <a:r>
              <a:rPr lang="en-US" dirty="0"/>
              <a:t>Kitchen/ Wardrobes</a:t>
            </a:r>
          </a:p>
          <a:p>
            <a:r>
              <a:rPr lang="en-US" dirty="0"/>
              <a:t>Doors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661"/>
            <a:ext cx="5580906" cy="3672408"/>
          </a:xfrm>
          <a:prstGeom prst="rect">
            <a:avLst/>
          </a:prstGeom>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718" y="6768751"/>
            <a:ext cx="5616624" cy="3690070"/>
          </a:xfrm>
          <a:prstGeom prst="rect">
            <a:avLst/>
          </a:prstGeom>
        </p:spPr>
      </p:pic>
      <p:pic>
        <p:nvPicPr>
          <p:cNvPr id="409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102186" y="4467869"/>
            <a:ext cx="1095375" cy="2576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5932779" y="4467869"/>
            <a:ext cx="1085850" cy="25765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4725922" y="4471972"/>
            <a:ext cx="1114425" cy="25724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3573794" y="4472632"/>
            <a:ext cx="1047750" cy="25717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5013954" y="7315341"/>
            <a:ext cx="1257300" cy="281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3" name="Picture 7"/>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13542650" y="7315341"/>
            <a:ext cx="1257300" cy="2819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5290776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67891" y="612488"/>
            <a:ext cx="11242856" cy="9110186"/>
          </a:xfrm>
          <a:prstGeom prst="rect">
            <a:avLst/>
          </a:prstGeom>
        </p:spPr>
        <p:txBody>
          <a:bodyPr wrap="square">
            <a:spAutoFit/>
          </a:bodyPr>
          <a:lstStyle/>
          <a:p>
            <a:endParaRPr lang="en-US" sz="2200" dirty="0"/>
          </a:p>
          <a:p>
            <a:endParaRPr lang="en-US" sz="2200" dirty="0"/>
          </a:p>
          <a:p>
            <a:r>
              <a:rPr lang="en-US" sz="3600" dirty="0"/>
              <a:t>   Key Features</a:t>
            </a:r>
          </a:p>
          <a:p>
            <a:pPr marL="342900" indent="-342900">
              <a:buFont typeface="Wingdings" panose="05000000000000000000" pitchFamily="2" charset="2"/>
              <a:buChar char="q"/>
            </a:pPr>
            <a:r>
              <a:rPr lang="en-US" sz="2200" dirty="0"/>
              <a:t>The boiler pumps heated water through the underfloor pipes or into the radiators, which then release their heat gently into the house.</a:t>
            </a:r>
          </a:p>
          <a:p>
            <a:pPr marL="342900" indent="-342900">
              <a:buFont typeface="Wingdings" panose="05000000000000000000" pitchFamily="2" charset="2"/>
              <a:buChar char="q"/>
            </a:pPr>
            <a:endParaRPr lang="en-US" sz="2200" dirty="0"/>
          </a:p>
          <a:p>
            <a:pPr marL="342900" indent="-342900">
              <a:buFont typeface="Wingdings" panose="05000000000000000000" pitchFamily="2" charset="2"/>
              <a:buChar char="q"/>
            </a:pPr>
            <a:r>
              <a:rPr lang="en-US" sz="2200" dirty="0"/>
              <a:t>Because there is no forced air movement, there are no draughts, hot and cold spots  or noisy fans to contend with. The heat is passive and unobtrusive. </a:t>
            </a:r>
          </a:p>
          <a:p>
            <a:pPr marL="342900" indent="-342900">
              <a:buFont typeface="Wingdings" panose="05000000000000000000" pitchFamily="2" charset="2"/>
              <a:buChar char="q"/>
            </a:pPr>
            <a:endParaRPr lang="en-US" sz="2200" dirty="0"/>
          </a:p>
          <a:p>
            <a:pPr marL="342900" indent="-342900">
              <a:buFont typeface="Wingdings" panose="05000000000000000000" pitchFamily="2" charset="2"/>
              <a:buChar char="q"/>
            </a:pPr>
            <a:r>
              <a:rPr lang="en-US" sz="2200" dirty="0"/>
              <a:t>The process is superbly efficient. No water  is actually consumed, and once the water  Is up to temperature the boiler modulates or switches off – while heat continues to be  emitted from the pipes or radiators.</a:t>
            </a:r>
          </a:p>
          <a:p>
            <a:pPr marL="342900" indent="-342900">
              <a:buFont typeface="Wingdings" panose="05000000000000000000" pitchFamily="2" charset="2"/>
              <a:buChar char="q"/>
            </a:pPr>
            <a:endParaRPr lang="en-US" sz="2200" dirty="0"/>
          </a:p>
          <a:p>
            <a:pPr marL="342900" indent="-342900">
              <a:buFont typeface="Wingdings" panose="05000000000000000000" pitchFamily="2" charset="2"/>
              <a:buChar char="q"/>
            </a:pPr>
            <a:r>
              <a:rPr lang="en-US" sz="2200" dirty="0"/>
              <a:t>Most models can also produce hot water for domestic tap use. Some will even heat  a spa or swimming pool as  well as supplying the central heating .</a:t>
            </a:r>
          </a:p>
          <a:p>
            <a:pPr marL="342900" indent="-342900">
              <a:buFont typeface="Wingdings" panose="05000000000000000000" pitchFamily="2" charset="2"/>
              <a:buChar char="q"/>
            </a:pPr>
            <a:endParaRPr lang="en-US" sz="2200" dirty="0"/>
          </a:p>
          <a:p>
            <a:pPr marL="342900" indent="-342900">
              <a:buFont typeface="Wingdings" panose="05000000000000000000" pitchFamily="2" charset="2"/>
              <a:buChar char="q"/>
            </a:pPr>
            <a:r>
              <a:rPr lang="en-US" sz="2200" dirty="0"/>
              <a:t>All systems are fitted with a thermostat and time controller, allowing warmth to be  delivered only when it is needed. In addition, individual radiators are fitted with thermostats,  allowing precise control over the heating supplied to different parts of the house. </a:t>
            </a:r>
          </a:p>
          <a:p>
            <a:pPr marL="342900" indent="-342900">
              <a:buFont typeface="Wingdings" panose="05000000000000000000" pitchFamily="2" charset="2"/>
              <a:buChar char="q"/>
            </a:pPr>
            <a:endParaRPr lang="en-US" sz="2200" dirty="0"/>
          </a:p>
          <a:p>
            <a:pPr marL="342900" indent="-342900">
              <a:buFont typeface="Wingdings" panose="05000000000000000000" pitchFamily="2" charset="2"/>
              <a:buChar char="q"/>
            </a:pPr>
            <a:r>
              <a:rPr lang="en-US" sz="2200" dirty="0"/>
              <a:t>A central heating system utilizing underfloor pipes to deliver heat can only be installed  in a new home or renovation, before the floor slab is laid. </a:t>
            </a:r>
            <a:br>
              <a:rPr lang="en-US" sz="2200" dirty="0"/>
            </a:br>
            <a:endParaRPr lang="en-US" sz="2200" dirty="0"/>
          </a:p>
          <a:p>
            <a:pPr marL="342900" indent="-342900">
              <a:buFont typeface="Wingdings" panose="05000000000000000000" pitchFamily="2" charset="2"/>
              <a:buChar char="q"/>
            </a:pPr>
            <a:r>
              <a:rPr lang="en-US" sz="2200" dirty="0"/>
              <a:t>A system utilizing wall-mounted radiators can be installed in new or existing homes.</a:t>
            </a:r>
          </a:p>
        </p:txBody>
      </p:sp>
      <p:sp>
        <p:nvSpPr>
          <p:cNvPr id="3" name="Title 2"/>
          <p:cNvSpPr txBox="1">
            <a:spLocks/>
          </p:cNvSpPr>
          <p:nvPr/>
        </p:nvSpPr>
        <p:spPr>
          <a:xfrm>
            <a:off x="467778" y="313030"/>
            <a:ext cx="6955497" cy="2080895"/>
          </a:xfrm>
          <a:prstGeom prst="rect">
            <a:avLst/>
          </a:prstGeom>
        </p:spPr>
        <p:txBody>
          <a:bodyPr>
            <a:normAutofit/>
          </a:bodyPr>
          <a:lstStyle>
            <a:lvl1pPr algn="l" defTabSz="1643817" rtl="0" eaLnBrk="1" latinLnBrk="0" hangingPunct="1">
              <a:spcBef>
                <a:spcPct val="0"/>
              </a:spcBef>
              <a:buNone/>
              <a:tabLst>
                <a:tab pos="6886338" algn="l"/>
              </a:tabLst>
              <a:defRPr sz="6500" b="1" kern="1200" cap="none" spc="9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US" sz="5400" dirty="0"/>
              <a:t>  Central Heating</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597166" y="313029"/>
            <a:ext cx="6387976" cy="481719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597166" y="5211908"/>
            <a:ext cx="6387976" cy="495888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423389823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156970" y="6714405"/>
            <a:ext cx="11449272" cy="2736304"/>
          </a:xfrm>
        </p:spPr>
        <p:txBody>
          <a:bodyPr>
            <a:noAutofit/>
          </a:bodyPr>
          <a:lstStyle/>
          <a:p>
            <a:pPr marL="0" indent="0">
              <a:buNone/>
            </a:pPr>
            <a:r>
              <a:rPr lang="en-US" sz="2400" b="1" dirty="0"/>
              <a:t>The flooring and wall finishes will give this important touch style and comfort you want to create in your future home.</a:t>
            </a:r>
          </a:p>
          <a:p>
            <a:pPr marL="0" indent="0">
              <a:buNone/>
            </a:pPr>
            <a:endParaRPr lang="en-US" sz="2400" b="1" dirty="0"/>
          </a:p>
          <a:p>
            <a:pPr marL="0" indent="0">
              <a:buNone/>
            </a:pPr>
            <a:r>
              <a:rPr lang="en-US" sz="2400" b="1" dirty="0"/>
              <a:t>At Pelasgos Homes we will provide tiles, sanitary and accessories within the cost of the construction, provided from the best companies on the market. </a:t>
            </a:r>
            <a:endParaRPr lang="el-GR" sz="2400" b="1" dirty="0"/>
          </a:p>
          <a:p>
            <a:pPr marL="0" indent="0">
              <a:buNone/>
            </a:pPr>
            <a:endParaRPr lang="en-US" sz="1200" dirty="0"/>
          </a:p>
        </p:txBody>
      </p:sp>
      <p:sp>
        <p:nvSpPr>
          <p:cNvPr id="3" name="Title 2"/>
          <p:cNvSpPr>
            <a:spLocks noGrp="1"/>
          </p:cNvSpPr>
          <p:nvPr>
            <p:ph type="title"/>
          </p:nvPr>
        </p:nvSpPr>
        <p:spPr>
          <a:xfrm>
            <a:off x="252314" y="0"/>
            <a:ext cx="10873208" cy="928767"/>
          </a:xfrm>
        </p:spPr>
        <p:txBody>
          <a:bodyPr>
            <a:normAutofit fontScale="90000"/>
          </a:bodyPr>
          <a:lstStyle/>
          <a:p>
            <a:r>
              <a:rPr lang="en-US" dirty="0">
                <a:latin typeface="+mn-lt"/>
              </a:rPr>
              <a:t>Tiles and Sanitary/Finishing Materials</a:t>
            </a:r>
          </a:p>
        </p:txBody>
      </p:sp>
      <p:pic>
        <p:nvPicPr>
          <p:cNvPr id="1026" name="Picture 2" descr="C:\WORK\CHOICE OF MATTERIALS AND SERVICES\CHOICE OF MATTERIALS\LETTER FOR SANITARY\SANITARY (1).jpg"/>
          <p:cNvPicPr>
            <a:picLocks noChangeAspect="1" noChangeArrowheads="1"/>
          </p:cNvPicPr>
          <p:nvPr/>
        </p:nvPicPr>
        <p:blipFill>
          <a:blip r:embed="rId2" cstate="print"/>
          <a:srcRect/>
          <a:stretch>
            <a:fillRect/>
          </a:stretch>
        </p:blipFill>
        <p:spPr bwMode="auto">
          <a:xfrm>
            <a:off x="6156970" y="1241798"/>
            <a:ext cx="6480720" cy="4536503"/>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7" name="Picture 3" descr="C:\WORK\CHOICE OF MATTERIALS AND SERVICES\CHOICE OF MATTERIALS\LETTER FOR SANITARY\SANITARY (3).jpg"/>
          <p:cNvPicPr>
            <a:picLocks noChangeAspect="1" noChangeArrowheads="1"/>
          </p:cNvPicPr>
          <p:nvPr/>
        </p:nvPicPr>
        <p:blipFill>
          <a:blip r:embed="rId3" cstate="print"/>
          <a:srcRect/>
          <a:stretch>
            <a:fillRect/>
          </a:stretch>
        </p:blipFill>
        <p:spPr bwMode="auto">
          <a:xfrm>
            <a:off x="12748889" y="1241797"/>
            <a:ext cx="3705225" cy="523875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8" name="Picture 4" descr="C:\WORK\CHOICE OF MATTERIALS AND SERVICES\CHOICE OF MATTERIALS\LETTER FOR TILES\TILES (2).jpg"/>
          <p:cNvPicPr>
            <a:picLocks noChangeAspect="1" noChangeArrowheads="1"/>
          </p:cNvPicPr>
          <p:nvPr/>
        </p:nvPicPr>
        <p:blipFill>
          <a:blip r:embed="rId4" cstate="print"/>
          <a:srcRect/>
          <a:stretch>
            <a:fillRect/>
          </a:stretch>
        </p:blipFill>
        <p:spPr bwMode="auto">
          <a:xfrm>
            <a:off x="72008" y="1241797"/>
            <a:ext cx="5940946" cy="4510501"/>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9" name="Picture 5" descr="C:\WORK\CHOICE OF MATTERIALS AND SERVICES\CHOICE OF MATTERIALS\LETTER FOR TILES\TILES (7).jpg"/>
          <p:cNvPicPr>
            <a:picLocks noChangeAspect="1" noChangeArrowheads="1"/>
          </p:cNvPicPr>
          <p:nvPr/>
        </p:nvPicPr>
        <p:blipFill>
          <a:blip r:embed="rId5" cstate="print"/>
          <a:srcRect/>
          <a:stretch>
            <a:fillRect/>
          </a:stretch>
        </p:blipFill>
        <p:spPr bwMode="auto">
          <a:xfrm>
            <a:off x="72008" y="5838968"/>
            <a:ext cx="5940946" cy="4403829"/>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9209966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213754" y="1385813"/>
            <a:ext cx="4824536" cy="334885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2" name="Rectangle 1"/>
          <p:cNvSpPr/>
          <p:nvPr/>
        </p:nvSpPr>
        <p:spPr>
          <a:xfrm>
            <a:off x="540346" y="1025773"/>
            <a:ext cx="11017224" cy="10156627"/>
          </a:xfrm>
          <a:prstGeom prst="rect">
            <a:avLst/>
          </a:prstGeom>
        </p:spPr>
        <p:txBody>
          <a:bodyPr wrap="square">
            <a:spAutoFit/>
          </a:bodyPr>
          <a:lstStyle/>
          <a:p>
            <a:r>
              <a:rPr lang="en-US" sz="2200" dirty="0"/>
              <a:t>Enjoy the great safety, energy saving, control and convenience that provides an intelligent building by using modern technology at a reasonable cost.</a:t>
            </a:r>
          </a:p>
          <a:p>
            <a:endParaRPr lang="en-US" sz="2200" dirty="0"/>
          </a:p>
          <a:p>
            <a:r>
              <a:rPr lang="en-US" sz="2200" dirty="0"/>
              <a:t>At Pelasgos Homes we are working with open automation systems that offer clear architecture, based on European standards and norms.</a:t>
            </a:r>
          </a:p>
          <a:p>
            <a:r>
              <a:rPr lang="en-US" sz="2200" dirty="0"/>
              <a:t>The automation systems we are proposing offer higher energy efficiency levels "Top Energy Performance Class’’. </a:t>
            </a:r>
          </a:p>
          <a:p>
            <a:endParaRPr lang="en-US" sz="2200" dirty="0"/>
          </a:p>
          <a:p>
            <a:r>
              <a:rPr lang="en-US" sz="2200" dirty="0"/>
              <a:t>The result of this interaction of different control systems is: </a:t>
            </a:r>
          </a:p>
          <a:p>
            <a:pPr marL="457200" indent="-457200">
              <a:buFont typeface="Wingdings" panose="05000000000000000000" pitchFamily="2" charset="2"/>
              <a:buChar char="q"/>
            </a:pPr>
            <a:r>
              <a:rPr lang="en-US" sz="2200" dirty="0"/>
              <a:t>Comfort</a:t>
            </a:r>
          </a:p>
          <a:p>
            <a:pPr marL="457200" indent="-457200">
              <a:buFont typeface="Wingdings" panose="05000000000000000000" pitchFamily="2" charset="2"/>
              <a:buChar char="q"/>
            </a:pPr>
            <a:r>
              <a:rPr lang="en-US" sz="2200" dirty="0"/>
              <a:t>Extensive functionality</a:t>
            </a:r>
          </a:p>
          <a:p>
            <a:pPr marL="457200" indent="-457200">
              <a:buFont typeface="Wingdings" panose="05000000000000000000" pitchFamily="2" charset="2"/>
              <a:buChar char="q"/>
            </a:pPr>
            <a:r>
              <a:rPr lang="en-US" sz="2200" dirty="0"/>
              <a:t>Security</a:t>
            </a:r>
          </a:p>
          <a:p>
            <a:pPr marL="457200" indent="-457200">
              <a:buFont typeface="Wingdings" panose="05000000000000000000" pitchFamily="2" charset="2"/>
              <a:buChar char="q"/>
            </a:pPr>
            <a:r>
              <a:rPr lang="en-US" sz="2200" dirty="0"/>
              <a:t>Remote access </a:t>
            </a:r>
          </a:p>
          <a:p>
            <a:pPr marL="457200" indent="-457200">
              <a:buFont typeface="Wingdings" panose="05000000000000000000" pitchFamily="2" charset="2"/>
              <a:buChar char="q"/>
            </a:pPr>
            <a:r>
              <a:rPr lang="en-US" sz="2200" dirty="0"/>
              <a:t>Improved energy performance</a:t>
            </a:r>
          </a:p>
          <a:p>
            <a:endParaRPr lang="en-US" sz="2200" dirty="0"/>
          </a:p>
          <a:p>
            <a:r>
              <a:rPr lang="en-US" sz="2200" dirty="0"/>
              <a:t>A home automation solution provides the tenant a number of valuable advantages:</a:t>
            </a:r>
          </a:p>
          <a:p>
            <a:endParaRPr lang="en-US" sz="2200" dirty="0"/>
          </a:p>
          <a:p>
            <a:pPr marL="342900" indent="-342900">
              <a:buFont typeface="Wingdings" panose="05000000000000000000" pitchFamily="2" charset="2"/>
              <a:buChar char="q"/>
            </a:pPr>
            <a:r>
              <a:rPr lang="en-US" sz="2200" dirty="0"/>
              <a:t>Pressing the general closing off all lighting points of the building and all devices.</a:t>
            </a:r>
          </a:p>
          <a:p>
            <a:pPr marL="342900" indent="-342900">
              <a:buFont typeface="Wingdings" panose="05000000000000000000" pitchFamily="2" charset="2"/>
              <a:buChar char="q"/>
            </a:pPr>
            <a:r>
              <a:rPr lang="en-US" sz="2200" dirty="0"/>
              <a:t>General commands for adjustable lighting and automatic brightness adjustment based on natural lighting.</a:t>
            </a:r>
          </a:p>
          <a:p>
            <a:pPr marL="342900" indent="-342900">
              <a:buFont typeface="Wingdings" panose="05000000000000000000" pitchFamily="2" charset="2"/>
              <a:buChar char="q"/>
            </a:pPr>
            <a:r>
              <a:rPr lang="en-US" sz="2200" dirty="0"/>
              <a:t>Programmable lighting scenarios for special occasions (holidays, romantic situations, meditation, home-cinema, etc.).</a:t>
            </a:r>
          </a:p>
          <a:p>
            <a:pPr marL="342900" indent="-342900">
              <a:buFont typeface="Wingdings" panose="05000000000000000000" pitchFamily="2" charset="2"/>
              <a:buChar char="q"/>
            </a:pPr>
            <a:r>
              <a:rPr lang="en-US" sz="2200" dirty="0"/>
              <a:t>Connecting and building lighting interacting with the alarm system.</a:t>
            </a:r>
          </a:p>
          <a:p>
            <a:pPr marL="342900" indent="-342900">
              <a:buFont typeface="Wingdings" panose="05000000000000000000" pitchFamily="2" charset="2"/>
              <a:buChar char="q"/>
            </a:pPr>
            <a:r>
              <a:rPr lang="en-US" sz="2200" dirty="0"/>
              <a:t>By pressing a single switch control which lights will illuminate what will fade throughout the house as well as their light level.</a:t>
            </a:r>
          </a:p>
          <a:p>
            <a:endParaRPr lang="en-US" sz="2000" dirty="0"/>
          </a:p>
          <a:p>
            <a:endParaRPr lang="en-US" sz="2000" dirty="0"/>
          </a:p>
          <a:p>
            <a:endParaRPr lang="en-US" sz="2000" dirty="0"/>
          </a:p>
        </p:txBody>
      </p:sp>
      <p:sp>
        <p:nvSpPr>
          <p:cNvPr id="3" name="Title 2"/>
          <p:cNvSpPr txBox="1">
            <a:spLocks/>
          </p:cNvSpPr>
          <p:nvPr/>
        </p:nvSpPr>
        <p:spPr>
          <a:xfrm>
            <a:off x="540346" y="276248"/>
            <a:ext cx="17172542" cy="2080895"/>
          </a:xfrm>
          <a:prstGeom prst="rect">
            <a:avLst/>
          </a:prstGeom>
        </p:spPr>
        <p:txBody>
          <a:bodyPr>
            <a:normAutofit/>
          </a:bodyPr>
          <a:lstStyle>
            <a:lvl1pPr algn="l" defTabSz="1643817" rtl="0" eaLnBrk="1" latinLnBrk="0" hangingPunct="1">
              <a:spcBef>
                <a:spcPct val="0"/>
              </a:spcBef>
              <a:buNone/>
              <a:tabLst>
                <a:tab pos="6886338" algn="l"/>
              </a:tabLst>
              <a:defRPr sz="6500" b="1" kern="1200" cap="none" spc="90">
                <a:ln w="13335" cmpd="sng">
                  <a:solidFill>
                    <a:schemeClr val="accent1">
                      <a:lumMod val="50000"/>
                    </a:schemeClr>
                  </a:solidFill>
                  <a:prstDash val="solid"/>
                </a:ln>
                <a:solidFill>
                  <a:schemeClr val="accent6">
                    <a:tint val="1000"/>
                  </a:schemeClr>
                </a:solidFill>
                <a:effectLst/>
                <a:latin typeface="+mj-lt"/>
                <a:ea typeface="+mj-ea"/>
                <a:cs typeface="+mj-cs"/>
              </a:defRPr>
            </a:lvl1pPr>
          </a:lstStyle>
          <a:p>
            <a:r>
              <a:rPr lang="en-US" sz="5400" dirty="0"/>
              <a:t>Automation Systems by PELASGOS HOMES</a:t>
            </a:r>
          </a:p>
        </p:txBody>
      </p:sp>
      <p:pic>
        <p:nvPicPr>
          <p:cNvPr id="5122" name="Picture 2" descr="C:\Users\Dell\Desktop\NEW BROCHURE\pictures\home_automation_icons_touch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53514" y="4482157"/>
            <a:ext cx="6984776" cy="5136828"/>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310724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96330" y="305693"/>
            <a:ext cx="3672409" cy="2292792"/>
          </a:xfrm>
          <a:prstGeom prst="rect">
            <a:avLst/>
          </a:prstGeom>
        </p:spPr>
      </p:pic>
      <p:sp>
        <p:nvSpPr>
          <p:cNvPr id="3" name="Content Placeholder 2"/>
          <p:cNvSpPr>
            <a:spLocks noGrp="1"/>
          </p:cNvSpPr>
          <p:nvPr>
            <p:ph sz="half" idx="1"/>
          </p:nvPr>
        </p:nvSpPr>
        <p:spPr>
          <a:xfrm>
            <a:off x="392511" y="2321917"/>
            <a:ext cx="10949035" cy="8522657"/>
          </a:xfrm>
        </p:spPr>
        <p:txBody>
          <a:bodyPr>
            <a:normAutofit/>
          </a:bodyPr>
          <a:lstStyle/>
          <a:p>
            <a:pPr marL="0" indent="0">
              <a:buNone/>
            </a:pPr>
            <a:r>
              <a:rPr lang="en-US" sz="2400" dirty="0"/>
              <a:t>Life inside today's tight home generates both moisture and pollutants. </a:t>
            </a:r>
          </a:p>
          <a:p>
            <a:pPr marL="0" indent="0">
              <a:buNone/>
            </a:pPr>
            <a:endParaRPr lang="en-US" sz="2400" dirty="0"/>
          </a:p>
          <a:p>
            <a:pPr marL="0" indent="0">
              <a:buNone/>
            </a:pPr>
            <a:r>
              <a:rPr lang="en-US" sz="2400" b="1" u="sng" dirty="0"/>
              <a:t>Holding the Heat</a:t>
            </a:r>
          </a:p>
          <a:p>
            <a:pPr marL="0" indent="0">
              <a:buNone/>
            </a:pPr>
            <a:r>
              <a:rPr lang="en-US" sz="2400" dirty="0"/>
              <a:t>A heat-recovery ventilator (</a:t>
            </a:r>
            <a:r>
              <a:rPr lang="en-US" sz="2400" dirty="0" err="1"/>
              <a:t>HRV</a:t>
            </a:r>
            <a:r>
              <a:rPr lang="en-US" sz="2400" dirty="0"/>
              <a:t>) is similar to a balanced ventilation system, except it uses the heat in the outgoing stale air to warm up the fresh air. </a:t>
            </a:r>
          </a:p>
          <a:p>
            <a:pPr marL="0" indent="0">
              <a:buNone/>
            </a:pPr>
            <a:r>
              <a:rPr lang="en-US" sz="2400" dirty="0"/>
              <a:t>A typical unit features two fans—one to take out household air and the other to bring in fresh air. The core transfers heat from the outgoing stream to the incoming stream in the same way that the radiator in your car transfers heat from the engine's coolant to the outside air. </a:t>
            </a:r>
          </a:p>
          <a:p>
            <a:pPr marL="0" indent="0">
              <a:buNone/>
            </a:pPr>
            <a:endParaRPr lang="en-US" sz="2400" dirty="0"/>
          </a:p>
          <a:p>
            <a:pPr marL="0" indent="0">
              <a:buNone/>
            </a:pPr>
            <a:r>
              <a:rPr lang="en-US" sz="2400" dirty="0"/>
              <a:t>As the streams move through, heat is transferred from the warm side of each passage to the cold, while the airstreams never mix. </a:t>
            </a:r>
          </a:p>
          <a:p>
            <a:pPr marL="0" indent="0">
              <a:buNone/>
            </a:pPr>
            <a:r>
              <a:rPr lang="en-US" sz="2400" dirty="0"/>
              <a:t>Depending on the model, </a:t>
            </a:r>
            <a:r>
              <a:rPr lang="en-US" sz="2400" dirty="0" err="1"/>
              <a:t>HRVs</a:t>
            </a:r>
            <a:r>
              <a:rPr lang="en-US" sz="2400" dirty="0"/>
              <a:t> can recover up to 85% of the heat in the outgoing airstream, making these ventilators a lot easier on your budget than opening a few windows. Furthermore an </a:t>
            </a:r>
            <a:r>
              <a:rPr lang="en-US" sz="2400" dirty="0" err="1"/>
              <a:t>HRV</a:t>
            </a:r>
            <a:r>
              <a:rPr lang="en-US" sz="2400" dirty="0"/>
              <a:t> contains filters that keep particulates such as pollen or dust from entering the house. </a:t>
            </a:r>
          </a:p>
          <a:p>
            <a:pPr marL="0" indent="0">
              <a:buNone/>
            </a:pPr>
            <a:endParaRPr lang="en-US" sz="4200" dirty="0"/>
          </a:p>
        </p:txBody>
      </p:sp>
      <p:pic>
        <p:nvPicPr>
          <p:cNvPr id="1026" name="Picture 2" descr="C:\Users\Dell\Downloads\stylia\Brochure\flyer pictures\Zehnder_Air_Flow_Visual_copy.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575715" y="305693"/>
            <a:ext cx="6408712" cy="46530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900386" y="161677"/>
            <a:ext cx="16526352" cy="1734079"/>
          </a:xfrm>
        </p:spPr>
        <p:txBody>
          <a:bodyPr/>
          <a:lstStyle/>
          <a:p>
            <a:r>
              <a:rPr lang="en-US" dirty="0"/>
              <a:t>Air Ventilation Systems</a:t>
            </a:r>
          </a:p>
        </p:txBody>
      </p:sp>
      <p:pic>
        <p:nvPicPr>
          <p:cNvPr id="4" name="Picture 3"/>
          <p:cNvPicPr>
            <a:picLocks noChangeAspect="1"/>
          </p:cNvPicPr>
          <p:nvPr/>
        </p:nvPicPr>
        <p:blipFill rotWithShape="1">
          <a:blip r:embed="rId4" cstate="print">
            <a:extLst>
              <a:ext uri="{28A0092B-C50C-407E-A947-70E740481C1C}">
                <a14:useLocalDpi xmlns:a14="http://schemas.microsoft.com/office/drawing/2010/main" val="0"/>
              </a:ext>
            </a:extLst>
          </a:blip>
          <a:srcRect t="10590" b="9948"/>
          <a:stretch/>
        </p:blipFill>
        <p:spPr>
          <a:xfrm>
            <a:off x="11575715" y="5130229"/>
            <a:ext cx="6408712" cy="482453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279791173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96329" y="1529829"/>
            <a:ext cx="8584826" cy="7127699"/>
          </a:xfrm>
        </p:spPr>
        <p:txBody>
          <a:bodyPr>
            <a:normAutofit fontScale="47500" lnSpcReduction="20000"/>
          </a:bodyPr>
          <a:lstStyle/>
          <a:p>
            <a:pPr marL="0" indent="0">
              <a:buNone/>
            </a:pPr>
            <a:r>
              <a:rPr lang="en-US" sz="5100" dirty="0"/>
              <a:t>At </a:t>
            </a:r>
            <a:r>
              <a:rPr lang="en-US" sz="5100" b="1" dirty="0"/>
              <a:t>Pelasgos Homes </a:t>
            </a:r>
            <a:r>
              <a:rPr lang="en-US" sz="5100" dirty="0"/>
              <a:t>we are proposing you houses with a </a:t>
            </a:r>
            <a:r>
              <a:rPr lang="en-US" sz="5100" b="1" dirty="0"/>
              <a:t>class A</a:t>
            </a:r>
            <a:r>
              <a:rPr lang="en-US" sz="5100" dirty="0"/>
              <a:t>, ensuring energy saving and a favorable comfortable climate in your future home.</a:t>
            </a:r>
          </a:p>
          <a:p>
            <a:pPr marL="0" indent="0">
              <a:buNone/>
            </a:pPr>
            <a:endParaRPr lang="en-US" sz="5100" dirty="0"/>
          </a:p>
          <a:p>
            <a:pPr marL="0" indent="0">
              <a:buNone/>
            </a:pPr>
            <a:r>
              <a:rPr lang="en-US" sz="5100" dirty="0"/>
              <a:t>From 2016 in all European countries all new buildings (or parts of new buildings) will have to meet the requirements of energy performance class A and from 2018 all new buildings (or parts of new buildings) will have to meet the requirements of class A+ .</a:t>
            </a:r>
          </a:p>
          <a:p>
            <a:pPr marL="0" indent="0">
              <a:buNone/>
            </a:pPr>
            <a:r>
              <a:rPr lang="en-US" sz="3800" dirty="0"/>
              <a:t>(information is taken from the </a:t>
            </a:r>
            <a:r>
              <a:rPr lang="en-US" sz="3800" dirty="0" err="1"/>
              <a:t>EPBD</a:t>
            </a:r>
            <a:r>
              <a:rPr lang="en-US" sz="3800" dirty="0"/>
              <a:t> – European Performance of Buildings Direction; Directive 2010/31/EU). </a:t>
            </a:r>
          </a:p>
          <a:p>
            <a:pPr marL="0" indent="0">
              <a:buNone/>
            </a:pPr>
            <a:endParaRPr lang="en-US" sz="3800" dirty="0"/>
          </a:p>
          <a:p>
            <a:pPr marL="0" indent="0">
              <a:buNone/>
            </a:pPr>
            <a:r>
              <a:rPr lang="en-US" sz="5100" dirty="0"/>
              <a:t>Moreover, in A or A+ class house it is essential to seal all 'cold bridges' and install reliable mechanical ventilation system. In order to find out the best ways that help constructing houses of A or A+ class, when a building is used according to its intended purpose. </a:t>
            </a:r>
          </a:p>
          <a:p>
            <a:pPr marL="0" indent="0">
              <a:buNone/>
            </a:pPr>
            <a:endParaRPr lang="en-US" sz="5100" dirty="0"/>
          </a:p>
          <a:p>
            <a:pPr marL="0" indent="0">
              <a:buNone/>
            </a:pPr>
            <a:r>
              <a:rPr lang="en-US" sz="5100" dirty="0"/>
              <a:t>Energy performance is calculated in accordance to the applicable requirements and expressed by the energy efficiency class marked as C index.</a:t>
            </a:r>
          </a:p>
          <a:p>
            <a:pPr marL="0" indent="0">
              <a:buNone/>
            </a:pPr>
            <a:endParaRPr lang="en-US" dirty="0"/>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81155" y="471452"/>
            <a:ext cx="8951591" cy="631946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9074867" y="7009982"/>
            <a:ext cx="8963423" cy="2800767"/>
          </a:xfrm>
          <a:prstGeom prst="rect">
            <a:avLst/>
          </a:prstGeom>
        </p:spPr>
        <p:txBody>
          <a:bodyPr wrap="square">
            <a:spAutoFit/>
          </a:bodyPr>
          <a:lstStyle/>
          <a:p>
            <a:r>
              <a:rPr lang="en-US" sz="2200" b="1" dirty="0"/>
              <a:t>Thermal properties of a house (or part of a house)</a:t>
            </a:r>
          </a:p>
          <a:p>
            <a:r>
              <a:rPr lang="en-US" sz="2200" dirty="0"/>
              <a:t>Expressed by coefficients of thermal conductivity coefficients are provided in m2K/W value).</a:t>
            </a:r>
          </a:p>
          <a:p>
            <a:r>
              <a:rPr lang="en-US" sz="2200" dirty="0"/>
              <a:t>Coefficients of thermal conductivity are one of the most important indicators, which show that building (or part of</a:t>
            </a:r>
          </a:p>
          <a:p>
            <a:r>
              <a:rPr lang="en-US" sz="2200" dirty="0"/>
              <a:t>a building) is properly assigned to the class A or A+. All the calculations connected with thermal conductivity of a</a:t>
            </a:r>
          </a:p>
          <a:p>
            <a:r>
              <a:rPr lang="en-US" sz="2200" dirty="0"/>
              <a:t>house are made by our engineering professionals</a:t>
            </a:r>
          </a:p>
        </p:txBody>
      </p:sp>
      <p:sp>
        <p:nvSpPr>
          <p:cNvPr id="7" name="TextBox 6"/>
          <p:cNvSpPr txBox="1"/>
          <p:nvPr/>
        </p:nvSpPr>
        <p:spPr>
          <a:xfrm>
            <a:off x="468338" y="305693"/>
            <a:ext cx="7970452" cy="1015663"/>
          </a:xfrm>
          <a:prstGeom prst="rect">
            <a:avLst/>
          </a:prstGeom>
          <a:noFill/>
        </p:spPr>
        <p:txBody>
          <a:bodyPr wrap="none" rtlCol="0">
            <a:spAutoFit/>
          </a:bodyPr>
          <a:lstStyle/>
          <a:p>
            <a:r>
              <a:rPr lang="en-US" sz="6000" b="1" dirty="0">
                <a:latin typeface="+mj-lt"/>
              </a:rPr>
              <a:t>Energy Performance </a:t>
            </a:r>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00386" y="8658621"/>
            <a:ext cx="1219200" cy="1219200"/>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492674" y="8651774"/>
            <a:ext cx="1219200" cy="1219200"/>
          </a:xfrm>
          <a:prstGeom prst="rect">
            <a:avLst/>
          </a:prstGeom>
        </p:spPr>
      </p:pic>
      <p:pic>
        <p:nvPicPr>
          <p:cNvPr id="10" name="Picture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73474" y="8635798"/>
            <a:ext cx="1219200" cy="1219200"/>
          </a:xfrm>
          <a:prstGeom prst="rect">
            <a:avLst/>
          </a:prstGeom>
        </p:spPr>
      </p:pic>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13648" y="8626669"/>
            <a:ext cx="1219200" cy="1219200"/>
          </a:xfrm>
          <a:prstGeom prst="rect">
            <a:avLst/>
          </a:prstGeom>
        </p:spPr>
      </p:pic>
      <p:pic>
        <p:nvPicPr>
          <p:cNvPr id="12" name="Picture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32848" y="8598490"/>
            <a:ext cx="1219200" cy="1219200"/>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52048" y="8551261"/>
            <a:ext cx="1219200" cy="1219200"/>
          </a:xfrm>
          <a:prstGeom prst="rect">
            <a:avLst/>
          </a:prstGeom>
        </p:spPr>
      </p:pic>
    </p:spTree>
    <p:extLst>
      <p:ext uri="{BB962C8B-B14F-4D97-AF65-F5344CB8AC3E}">
        <p14:creationId xmlns:p14="http://schemas.microsoft.com/office/powerpoint/2010/main" val="8589332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24323" y="1097781"/>
            <a:ext cx="17713967" cy="5362128"/>
          </a:xfrm>
        </p:spPr>
        <p:txBody>
          <a:bodyPr>
            <a:normAutofit/>
          </a:bodyPr>
          <a:lstStyle/>
          <a:p>
            <a:pPr marL="0" indent="0">
              <a:buNone/>
            </a:pPr>
            <a:r>
              <a:rPr lang="en-US" sz="3200" b="1" dirty="0"/>
              <a:t>Tightness (air exchange)</a:t>
            </a:r>
          </a:p>
          <a:p>
            <a:pPr marL="0" indent="0">
              <a:buNone/>
            </a:pPr>
            <a:r>
              <a:rPr lang="en-US" sz="2200" dirty="0"/>
              <a:t>High-quality tightness system of a house (or part of a house) is one of the most significant parameters which ensures that building is durable, safe and comfortable. So, if you properly care about a good tightness system, you can be assured that your house is protected not only from the cold weather, humidity but from the summer heat as well. While aiming for high quality tightness system, it is important to tightly connect separate house structures, and minimize 'cold bridges'. A good tightness system in a house can also reduce the noise. According to the calculations, sound level in houses which need small amount of energy (class A, A+ and A++) is equal to 25 </a:t>
            </a:r>
            <a:r>
              <a:rPr lang="en-US" sz="2200" dirty="0" err="1"/>
              <a:t>db</a:t>
            </a:r>
            <a:r>
              <a:rPr lang="en-US" sz="2200" dirty="0"/>
              <a:t> (A).</a:t>
            </a:r>
          </a:p>
          <a:p>
            <a:pPr marL="0" indent="0">
              <a:buNone/>
            </a:pPr>
            <a:r>
              <a:rPr lang="en-US" sz="2200" dirty="0"/>
              <a:t>The indicator which represents the level of air exchange in houses of A, A+ and even A++ classes is equal to n500,6h-1.</a:t>
            </a:r>
          </a:p>
          <a:p>
            <a:pPr marL="0" indent="0">
              <a:buNone/>
            </a:pPr>
            <a:r>
              <a:rPr lang="en-US" sz="3200" b="1" dirty="0"/>
              <a:t>Renewable energy sources</a:t>
            </a:r>
          </a:p>
          <a:p>
            <a:pPr marL="0" indent="0">
              <a:buNone/>
            </a:pPr>
            <a:r>
              <a:rPr lang="en-US" sz="2200" dirty="0"/>
              <a:t>The use of renewable energy sources in houses of A or A+ class is another good quality which distinguishes such type of houses from other more simple buildings. The most commonly used renewable energy sources are: wind power, solar power, aero thermal, hydrothermal and geothermal resources, biomass and biogas. The choice of different renewable energy sources depends on individual project in which the house is going to be built, and local climate conditions.</a:t>
            </a:r>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981505" y="5589832"/>
            <a:ext cx="6798109" cy="4526407"/>
          </a:xfrm>
          <a:prstGeom prst="rect">
            <a:avLst/>
          </a:prstGeom>
        </p:spPr>
      </p:pic>
      <p:sp>
        <p:nvSpPr>
          <p:cNvPr id="8" name="Rectangle 7"/>
          <p:cNvSpPr/>
          <p:nvPr/>
        </p:nvSpPr>
        <p:spPr>
          <a:xfrm>
            <a:off x="369431" y="6138341"/>
            <a:ext cx="10612074" cy="3970318"/>
          </a:xfrm>
          <a:prstGeom prst="rect">
            <a:avLst/>
          </a:prstGeom>
        </p:spPr>
        <p:txBody>
          <a:bodyPr wrap="square">
            <a:spAutoFit/>
          </a:bodyPr>
          <a:lstStyle/>
          <a:p>
            <a:r>
              <a:rPr lang="en-US" b="1" dirty="0"/>
              <a:t>Mechanical ventilation system</a:t>
            </a:r>
          </a:p>
          <a:p>
            <a:r>
              <a:rPr lang="en-US" sz="2200" dirty="0"/>
              <a:t>It is essential to install a high-performance mechanical ventilation system, which creates a comfortable and pleasant for living climate, in houses which require a very low amount of energy. One of the most important tasks for this ventilation system is to properly use the air which flows in the house and outside of it. If mechanical ventilation system is properly installed, you can be sure that temperature in the house will stay the same. Moreover, high-quality mechanical ventilation systems do not make any wind drafts and eliminate dust or any other small particles from the air which flows inside the house. For this reason, you can enjoy breathing fresh and clean air</a:t>
            </a:r>
          </a:p>
          <a:p>
            <a:r>
              <a:rPr lang="en-US" sz="2200" dirty="0"/>
              <a:t>which flows all over the house.</a:t>
            </a:r>
          </a:p>
        </p:txBody>
      </p:sp>
      <p:sp>
        <p:nvSpPr>
          <p:cNvPr id="5" name="TextBox 4"/>
          <p:cNvSpPr txBox="1"/>
          <p:nvPr/>
        </p:nvSpPr>
        <p:spPr>
          <a:xfrm>
            <a:off x="346758" y="233685"/>
            <a:ext cx="7970452" cy="1015663"/>
          </a:xfrm>
          <a:prstGeom prst="rect">
            <a:avLst/>
          </a:prstGeom>
          <a:noFill/>
        </p:spPr>
        <p:txBody>
          <a:bodyPr wrap="none" rtlCol="0">
            <a:spAutoFit/>
          </a:bodyPr>
          <a:lstStyle/>
          <a:p>
            <a:r>
              <a:rPr lang="en-US" sz="6000" b="1" dirty="0">
                <a:latin typeface="+mj-lt"/>
              </a:rPr>
              <a:t>Energy Performance </a:t>
            </a:r>
          </a:p>
        </p:txBody>
      </p:sp>
    </p:spTree>
    <p:extLst>
      <p:ext uri="{BB962C8B-B14F-4D97-AF65-F5344CB8AC3E}">
        <p14:creationId xmlns:p14="http://schemas.microsoft.com/office/powerpoint/2010/main" val="27544472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322" y="-276258"/>
            <a:ext cx="16526352" cy="1734079"/>
          </a:xfrm>
        </p:spPr>
        <p:txBody>
          <a:bodyPr/>
          <a:lstStyle/>
          <a:p>
            <a:r>
              <a:rPr lang="en-US" dirty="0"/>
              <a:t>Landscape Design</a:t>
            </a:r>
          </a:p>
        </p:txBody>
      </p:sp>
      <p:sp>
        <p:nvSpPr>
          <p:cNvPr id="3" name="Rectangle 2"/>
          <p:cNvSpPr/>
          <p:nvPr/>
        </p:nvSpPr>
        <p:spPr>
          <a:xfrm>
            <a:off x="468338" y="1395962"/>
            <a:ext cx="18002000" cy="9171742"/>
          </a:xfrm>
          <a:prstGeom prst="rect">
            <a:avLst/>
          </a:prstGeom>
        </p:spPr>
        <p:txBody>
          <a:bodyPr wrap="square">
            <a:spAutoFit/>
          </a:bodyPr>
          <a:lstStyle/>
          <a:p>
            <a:endParaRPr lang="en-US" sz="2100" b="1" dirty="0"/>
          </a:p>
          <a:p>
            <a:r>
              <a:rPr lang="en-US" sz="2100" b="1" dirty="0"/>
              <a:t>We are proposing you the following services in landscape architecture:</a:t>
            </a:r>
          </a:p>
          <a:p>
            <a:endParaRPr lang="en-US" sz="2100" dirty="0"/>
          </a:p>
          <a:p>
            <a:pPr marL="342900" indent="-342900">
              <a:buFont typeface="Wingdings" panose="05000000000000000000" pitchFamily="2" charset="2"/>
              <a:buChar char="q"/>
            </a:pPr>
            <a:r>
              <a:rPr lang="en-US" sz="2100" dirty="0"/>
              <a:t>Geodesic measurement and survey of the terrain</a:t>
            </a:r>
          </a:p>
          <a:p>
            <a:pPr marL="342900" indent="-342900">
              <a:buFont typeface="Wingdings" panose="05000000000000000000" pitchFamily="2" charset="2"/>
              <a:buChar char="q"/>
            </a:pPr>
            <a:r>
              <a:rPr lang="en-US" sz="2100" dirty="0"/>
              <a:t>Pre-project research</a:t>
            </a:r>
          </a:p>
          <a:p>
            <a:pPr marL="342900" indent="-342900">
              <a:buFont typeface="Wingdings" panose="05000000000000000000" pitchFamily="2" charset="2"/>
              <a:buChar char="q"/>
            </a:pPr>
            <a:r>
              <a:rPr lang="en-US" sz="2100" dirty="0"/>
              <a:t>Concept designs</a:t>
            </a:r>
          </a:p>
          <a:p>
            <a:pPr marL="342900" indent="-342900">
              <a:buFont typeface="Wingdings" panose="05000000000000000000" pitchFamily="2" charset="2"/>
              <a:buChar char="q"/>
            </a:pPr>
            <a:r>
              <a:rPr lang="en-US" sz="2100" dirty="0"/>
              <a:t>Dendrology project</a:t>
            </a:r>
          </a:p>
          <a:p>
            <a:pPr marL="342900" indent="-342900">
              <a:buFont typeface="Wingdings" panose="05000000000000000000" pitchFamily="2" charset="2"/>
              <a:buChar char="q"/>
            </a:pPr>
            <a:r>
              <a:rPr lang="en-US" sz="2100" dirty="0"/>
              <a:t>Landscape level planning</a:t>
            </a:r>
          </a:p>
          <a:p>
            <a:pPr marL="342900" indent="-342900">
              <a:buFont typeface="Wingdings" panose="05000000000000000000" pitchFamily="2" charset="2"/>
              <a:buChar char="q"/>
            </a:pPr>
            <a:r>
              <a:rPr lang="en-US" sz="2100" dirty="0"/>
              <a:t>Layout plan</a:t>
            </a:r>
          </a:p>
          <a:p>
            <a:pPr marL="342900" indent="-342900">
              <a:buFont typeface="Wingdings" panose="05000000000000000000" pitchFamily="2" charset="2"/>
              <a:buChar char="q"/>
            </a:pPr>
            <a:r>
              <a:rPr lang="en-US" sz="2100" dirty="0"/>
              <a:t>Planting grid</a:t>
            </a:r>
          </a:p>
          <a:p>
            <a:pPr marL="342900" indent="-342900">
              <a:buFont typeface="Wingdings" panose="05000000000000000000" pitchFamily="2" charset="2"/>
              <a:buChar char="q"/>
            </a:pPr>
            <a:r>
              <a:rPr lang="en-US" sz="2100" dirty="0"/>
              <a:t>Design for automatic irrigation system</a:t>
            </a:r>
          </a:p>
          <a:p>
            <a:pPr marL="342900" indent="-342900">
              <a:buFont typeface="Wingdings" panose="05000000000000000000" pitchFamily="2" charset="2"/>
              <a:buChar char="q"/>
            </a:pPr>
            <a:r>
              <a:rPr lang="en-US" sz="2100" dirty="0"/>
              <a:t>Accompanying documentation</a:t>
            </a:r>
          </a:p>
          <a:p>
            <a:pPr marL="342900" indent="-342900">
              <a:buFont typeface="Wingdings" panose="05000000000000000000" pitchFamily="2" charset="2"/>
              <a:buChar char="q"/>
            </a:pPr>
            <a:r>
              <a:rPr lang="en-US" sz="2100" dirty="0"/>
              <a:t>Interior green area designs</a:t>
            </a:r>
          </a:p>
          <a:p>
            <a:pPr marL="342900" indent="-342900">
              <a:buFont typeface="Wingdings" panose="05000000000000000000" pitchFamily="2" charset="2"/>
              <a:buChar char="q"/>
            </a:pPr>
            <a:r>
              <a:rPr lang="en-US" sz="2100" dirty="0"/>
              <a:t>Sunrooms</a:t>
            </a:r>
          </a:p>
          <a:p>
            <a:pPr marL="342900" indent="-342900">
              <a:buFont typeface="Wingdings" panose="05000000000000000000" pitchFamily="2" charset="2"/>
              <a:buChar char="q"/>
            </a:pPr>
            <a:r>
              <a:rPr lang="en-US" sz="2100" dirty="0"/>
              <a:t>Arrangement of ornamental pots,  containers and flower stands</a:t>
            </a:r>
          </a:p>
          <a:p>
            <a:pPr marL="342900" indent="-342900">
              <a:buFont typeface="Wingdings" panose="05000000000000000000" pitchFamily="2" charset="2"/>
              <a:buChar char="q"/>
            </a:pPr>
            <a:r>
              <a:rPr lang="en-US" sz="2100" dirty="0"/>
              <a:t>Delivery of additional soil and remodeling the terrain</a:t>
            </a:r>
          </a:p>
          <a:p>
            <a:pPr marL="342900" indent="-342900">
              <a:buFont typeface="Wingdings" panose="05000000000000000000" pitchFamily="2" charset="2"/>
              <a:buChar char="q"/>
            </a:pPr>
            <a:r>
              <a:rPr lang="en-US" sz="2100" dirty="0"/>
              <a:t>Grass grown from seeds or laying turf</a:t>
            </a:r>
          </a:p>
          <a:p>
            <a:pPr marL="342900" indent="-342900">
              <a:buFont typeface="Wingdings" panose="05000000000000000000" pitchFamily="2" charset="2"/>
              <a:buChar char="q"/>
            </a:pPr>
            <a:r>
              <a:rPr lang="en-US" sz="2100" dirty="0"/>
              <a:t>Automatic irrigation systems</a:t>
            </a:r>
          </a:p>
          <a:p>
            <a:pPr marL="342900" indent="-342900">
              <a:buFont typeface="Wingdings" panose="05000000000000000000" pitchFamily="2" charset="2"/>
              <a:buChar char="q"/>
            </a:pPr>
            <a:r>
              <a:rPr lang="en-US" sz="2100" dirty="0"/>
              <a:t>Water mirrors – ponds, waterfalls, fountains</a:t>
            </a:r>
          </a:p>
          <a:p>
            <a:pPr marL="342900" indent="-342900">
              <a:buFont typeface="Wingdings" panose="05000000000000000000" pitchFamily="2" charset="2"/>
              <a:buChar char="q"/>
            </a:pPr>
            <a:r>
              <a:rPr lang="en-US" sz="2100" dirty="0"/>
              <a:t>Stone gardens – rocky nooks, rockery, Japanese gardens, alpine </a:t>
            </a:r>
          </a:p>
          <a:p>
            <a:r>
              <a:rPr lang="en-US" sz="2100" dirty="0"/>
              <a:t>     gardens</a:t>
            </a:r>
          </a:p>
          <a:p>
            <a:pPr marL="342900" indent="-342900">
              <a:buFont typeface="Wingdings" panose="05000000000000000000" pitchFamily="2" charset="2"/>
              <a:buChar char="q"/>
            </a:pPr>
            <a:r>
              <a:rPr lang="en-US" sz="2100" dirty="0"/>
              <a:t>Barbecues, arbors, children’s playgrounds</a:t>
            </a:r>
          </a:p>
          <a:p>
            <a:pPr marL="342900" indent="-342900">
              <a:buFont typeface="Wingdings" panose="05000000000000000000" pitchFamily="2" charset="2"/>
              <a:buChar char="q"/>
            </a:pPr>
            <a:r>
              <a:rPr lang="en-US" sz="2100" dirty="0"/>
              <a:t>Decorative walkways and patios from natural and synthetic   </a:t>
            </a:r>
          </a:p>
          <a:p>
            <a:r>
              <a:rPr lang="en-US" sz="2100" dirty="0"/>
              <a:t>    materials</a:t>
            </a:r>
          </a:p>
          <a:p>
            <a:pPr marL="342900" indent="-342900">
              <a:buFont typeface="Wingdings" panose="05000000000000000000" pitchFamily="2" charset="2"/>
              <a:buChar char="q"/>
            </a:pPr>
            <a:r>
              <a:rPr lang="en-US" sz="2100" dirty="0"/>
              <a:t>Spectacular garden illumination.</a:t>
            </a:r>
          </a:p>
          <a:p>
            <a:pPr marL="342900" indent="-342900">
              <a:buFont typeface="Wingdings" panose="05000000000000000000" pitchFamily="2" charset="2"/>
              <a:buChar char="q"/>
            </a:pPr>
            <a:r>
              <a:rPr lang="en-US" sz="2100" dirty="0"/>
              <a:t>Roof gardens</a:t>
            </a:r>
          </a:p>
          <a:p>
            <a:endParaRPr lang="en-US" sz="2200" dirty="0"/>
          </a:p>
          <a:p>
            <a:endParaRPr lang="en-US" sz="2200" dirty="0"/>
          </a:p>
        </p:txBody>
      </p:sp>
      <p:pic>
        <p:nvPicPr>
          <p:cNvPr id="4098" name="Picture 2" descr="E:\Pelasgos Booklet\contemporary-landscape-grass-sculptures-staining-decks-benches-modern-concrete-bench-geometric.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454176" y="6570389"/>
            <a:ext cx="5088565" cy="381642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099" name="Picture 3" descr="E:\Pelasgos Booklet\e83813a898a0c5af9432b3860108d763_hd.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89149" y="17661"/>
            <a:ext cx="5241910" cy="3456384"/>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4100" name="Picture 4" descr="E:\Pelasgos Booklet\image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538466" y="3114005"/>
            <a:ext cx="8355808" cy="432048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4545915"/>
      </p:ext>
    </p:extLst>
  </p:cSld>
  <p:clrMapOvr>
    <a:masterClrMapping/>
  </p:clrMapOvr>
</p:sld>
</file>

<file path=ppt/theme/theme1.xml><?xml version="1.0" encoding="utf-8"?>
<a:theme xmlns:a="http://schemas.openxmlformats.org/drawingml/2006/main" name="Thatch">
  <a:themeElements>
    <a:clrScheme name="Thatch">
      <a:dk1>
        <a:sysClr val="windowText" lastClr="000000"/>
      </a:dk1>
      <a:lt1>
        <a:sysClr val="window" lastClr="FFFFFF"/>
      </a:lt1>
      <a:dk2>
        <a:srgbClr val="1D3641"/>
      </a:dk2>
      <a:lt2>
        <a:srgbClr val="DFE6D0"/>
      </a:lt2>
      <a:accent1>
        <a:srgbClr val="759AA5"/>
      </a:accent1>
      <a:accent2>
        <a:srgbClr val="CFC60D"/>
      </a:accent2>
      <a:accent3>
        <a:srgbClr val="99987F"/>
      </a:accent3>
      <a:accent4>
        <a:srgbClr val="90AC97"/>
      </a:accent4>
      <a:accent5>
        <a:srgbClr val="FFAD1C"/>
      </a:accent5>
      <a:accent6>
        <a:srgbClr val="B9AB6F"/>
      </a:accent6>
      <a:hlink>
        <a:srgbClr val="66AACD"/>
      </a:hlink>
      <a:folHlink>
        <a:srgbClr val="809DB3"/>
      </a:folHlink>
    </a:clrScheme>
    <a:fontScheme name="Austin">
      <a:maj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Thatch">
      <a:fillStyleLst>
        <a:solidFill>
          <a:schemeClr val="phClr"/>
        </a:solidFill>
        <a:gradFill rotWithShape="1">
          <a:gsLst>
            <a:gs pos="0">
              <a:schemeClr val="phClr">
                <a:tint val="79000"/>
                <a:satMod val="180000"/>
              </a:schemeClr>
            </a:gs>
            <a:gs pos="65000">
              <a:schemeClr val="phClr">
                <a:tint val="52000"/>
                <a:satMod val="250000"/>
              </a:schemeClr>
            </a:gs>
            <a:gs pos="100000">
              <a:schemeClr val="phClr">
                <a:tint val="29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15875" cap="flat" cmpd="sng" algn="ctr">
          <a:solidFill>
            <a:schemeClr val="phClr"/>
          </a:solidFill>
          <a:prstDash val="solid"/>
        </a:ln>
        <a:ln w="38100" cap="flat" cmpd="sng" algn="ctr">
          <a:solidFill>
            <a:schemeClr val="phClr"/>
          </a:solidFill>
          <a:prstDash val="solid"/>
        </a:ln>
      </a:lnStyleLst>
      <a:effectStyleLst>
        <a:effectStyle>
          <a:effectLst>
            <a:outerShdw blurRad="63500" dist="25400" dir="5400000" rotWithShape="0">
              <a:srgbClr val="000000">
                <a:alpha val="43000"/>
              </a:srgbClr>
            </a:outerShdw>
          </a:effectLst>
        </a:effectStyle>
        <a:effectStyle>
          <a:effectLst>
            <a:outerShdw blurRad="63500" dist="25400" dir="5400000" rotWithShape="0">
              <a:srgbClr val="000000">
                <a:alpha val="43000"/>
              </a:srgbClr>
            </a:outerShdw>
          </a:effectLst>
          <a:scene3d>
            <a:camera prst="orthographicFront">
              <a:rot lat="0" lon="0" rev="0"/>
            </a:camera>
            <a:lightRig rig="brightRoom" dir="t">
              <a:rot lat="0" lon="0" rev="8700000"/>
            </a:lightRig>
          </a:scene3d>
          <a:sp3d contourW="12700" prstMaterial="dkEdge">
            <a:bevelT w="0" h="0" prst="relaxedInset"/>
            <a:contourClr>
              <a:schemeClr val="phClr">
                <a:shade val="65000"/>
                <a:satMod val="150000"/>
              </a:schemeClr>
            </a:contourClr>
          </a:sp3d>
        </a:effectStyle>
        <a:effectStyle>
          <a:effectLst>
            <a:outerShdw blurRad="63500" dist="25400" dir="5400000" rotWithShape="0">
              <a:srgbClr val="000000">
                <a:alpha val="43000"/>
              </a:srgbClr>
            </a:outerShdw>
          </a:effectLst>
          <a:scene3d>
            <a:camera prst="orthographicFront">
              <a:rot lat="0" lon="0" rev="0"/>
            </a:camera>
            <a:lightRig rig="glow" dir="t">
              <a:rot lat="0" lon="0" rev="13200000"/>
            </a:lightRig>
          </a:scene3d>
          <a:sp3d prstMaterial="dkEdge">
            <a:bevelT w="63500" h="50800" prst="relaxedInset"/>
          </a:sp3d>
        </a:effectStyle>
      </a:effectStyleLst>
      <a:bgFillStyleLst>
        <a:solidFill>
          <a:schemeClr val="phClr"/>
        </a:solidFill>
        <a:gradFill rotWithShape="1">
          <a:gsLst>
            <a:gs pos="0">
              <a:schemeClr val="phClr">
                <a:tint val="85000"/>
                <a:shade val="95000"/>
                <a:satMod val="200000"/>
              </a:schemeClr>
            </a:gs>
            <a:gs pos="53000">
              <a:schemeClr val="phClr">
                <a:shade val="60000"/>
                <a:satMod val="220000"/>
              </a:schemeClr>
            </a:gs>
            <a:gs pos="100000">
              <a:schemeClr val="phClr">
                <a:shade val="45000"/>
                <a:satMod val="220000"/>
              </a:schemeClr>
            </a:gs>
          </a:gsLst>
          <a:lin ang="16200000" scaled="0"/>
        </a:gradFill>
        <a:gradFill rotWithShape="1">
          <a:gsLst>
            <a:gs pos="0">
              <a:schemeClr val="phClr">
                <a:tint val="83000"/>
                <a:shade val="97000"/>
                <a:satMod val="230000"/>
              </a:schemeClr>
            </a:gs>
            <a:gs pos="100000">
              <a:schemeClr val="phClr">
                <a:shade val="35000"/>
                <a:satMod val="250000"/>
              </a:schemeClr>
            </a:gs>
          </a:gsLst>
          <a:path path="circle">
            <a:fillToRect l="15000" t="50000" r="85000" b="6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1909</TotalTime>
  <Words>4222</Words>
  <Application>Microsoft Office PowerPoint</Application>
  <PresentationFormat>Произвольный</PresentationFormat>
  <Paragraphs>423</Paragraphs>
  <Slides>43</Slides>
  <Notes>1</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43</vt:i4>
      </vt:variant>
    </vt:vector>
  </HeadingPairs>
  <TitlesOfParts>
    <vt:vector size="49" baseType="lpstr">
      <vt:lpstr>Arial</vt:lpstr>
      <vt:lpstr>Calibri</vt:lpstr>
      <vt:lpstr>Century Gothic</vt:lpstr>
      <vt:lpstr>Tw Cen MT</vt:lpstr>
      <vt:lpstr>Wingdings</vt:lpstr>
      <vt:lpstr>Thatch</vt:lpstr>
      <vt:lpstr>Презентация PowerPoint</vt:lpstr>
      <vt:lpstr>Who is Pelasgos Homes?  </vt:lpstr>
      <vt:lpstr> Why Pelasgos Homes?  </vt:lpstr>
      <vt:lpstr>         Concrete v/s Steel frame houses</vt:lpstr>
      <vt:lpstr>PROJECTS</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SERVICES &amp; PARTNERS</vt:lpstr>
      <vt:lpstr>PARTNERS</vt:lpstr>
      <vt:lpstr>       STEEL FRAME SKELETON </vt:lpstr>
      <vt:lpstr>Exterior Walls</vt:lpstr>
      <vt:lpstr>Exterior Walls Option No.2</vt:lpstr>
      <vt:lpstr>Interior Walls</vt:lpstr>
      <vt:lpstr>Between Floor Structure </vt:lpstr>
      <vt:lpstr>The Ceiling System By PELASGOS HOMES</vt:lpstr>
      <vt:lpstr>Flat Roof</vt:lpstr>
      <vt:lpstr>Презентация PowerPoint</vt:lpstr>
      <vt:lpstr>Plumbing System</vt:lpstr>
      <vt:lpstr>Презентация PowerPoint</vt:lpstr>
      <vt:lpstr>Презентация PowerPoint</vt:lpstr>
      <vt:lpstr>Презентация PowerPoint</vt:lpstr>
      <vt:lpstr>Interior Design</vt:lpstr>
      <vt:lpstr>Презентация PowerPoint</vt:lpstr>
      <vt:lpstr>Tiles and Sanitary/Finishing Materials</vt:lpstr>
      <vt:lpstr>Презентация PowerPoint</vt:lpstr>
      <vt:lpstr>Air Ventilation Systems</vt:lpstr>
      <vt:lpstr>Презентация PowerPoint</vt:lpstr>
      <vt:lpstr>Презентация PowerPoint</vt:lpstr>
      <vt:lpstr>Landscape Design</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PELASGOS HOMES</dc:title>
  <dc:creator>Dell</dc:creator>
  <cp:lastModifiedBy>Natalia</cp:lastModifiedBy>
  <cp:revision>153</cp:revision>
  <dcterms:created xsi:type="dcterms:W3CDTF">2015-10-30T08:03:12Z</dcterms:created>
  <dcterms:modified xsi:type="dcterms:W3CDTF">2022-12-26T16:17:21Z</dcterms:modified>
</cp:coreProperties>
</file>